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7" r:id="rId4"/>
  </p:sldMasterIdLst>
  <p:notesMasterIdLst>
    <p:notesMasterId r:id="rId50"/>
  </p:notesMasterIdLst>
  <p:handoutMasterIdLst>
    <p:handoutMasterId r:id="rId51"/>
  </p:handoutMasterIdLst>
  <p:sldIdLst>
    <p:sldId id="276" r:id="rId5"/>
    <p:sldId id="348" r:id="rId6"/>
    <p:sldId id="349" r:id="rId7"/>
    <p:sldId id="369" r:id="rId8"/>
    <p:sldId id="279" r:id="rId9"/>
    <p:sldId id="350" r:id="rId10"/>
    <p:sldId id="351" r:id="rId11"/>
    <p:sldId id="352" r:id="rId12"/>
    <p:sldId id="288" r:id="rId13"/>
    <p:sldId id="289" r:id="rId14"/>
    <p:sldId id="353" r:id="rId15"/>
    <p:sldId id="354" r:id="rId16"/>
    <p:sldId id="355" r:id="rId17"/>
    <p:sldId id="342" r:id="rId18"/>
    <p:sldId id="339" r:id="rId19"/>
    <p:sldId id="356" r:id="rId20"/>
    <p:sldId id="357" r:id="rId21"/>
    <p:sldId id="358" r:id="rId22"/>
    <p:sldId id="291" r:id="rId23"/>
    <p:sldId id="292" r:id="rId24"/>
    <p:sldId id="293" r:id="rId25"/>
    <p:sldId id="294" r:id="rId26"/>
    <p:sldId id="295" r:id="rId27"/>
    <p:sldId id="370" r:id="rId28"/>
    <p:sldId id="296" r:id="rId29"/>
    <p:sldId id="297" r:id="rId30"/>
    <p:sldId id="304" r:id="rId31"/>
    <p:sldId id="305" r:id="rId32"/>
    <p:sldId id="307" r:id="rId33"/>
    <p:sldId id="308" r:id="rId34"/>
    <p:sldId id="299" r:id="rId35"/>
    <p:sldId id="300" r:id="rId36"/>
    <p:sldId id="301" r:id="rId37"/>
    <p:sldId id="361" r:id="rId38"/>
    <p:sldId id="362" r:id="rId39"/>
    <p:sldId id="363" r:id="rId40"/>
    <p:sldId id="302" r:id="rId41"/>
    <p:sldId id="303" r:id="rId42"/>
    <p:sldId id="365" r:id="rId43"/>
    <p:sldId id="368" r:id="rId44"/>
    <p:sldId id="366" r:id="rId45"/>
    <p:sldId id="367" r:id="rId46"/>
    <p:sldId id="309" r:id="rId47"/>
    <p:sldId id="359" r:id="rId48"/>
    <p:sldId id="341" r:id="rId49"/>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69">
          <p15:clr>
            <a:srgbClr val="A4A3A4"/>
          </p15:clr>
        </p15:guide>
        <p15:guide id="3" orient="horz" pos="3918">
          <p15:clr>
            <a:srgbClr val="A4A3A4"/>
          </p15:clr>
        </p15:guide>
        <p15:guide id="4" orient="horz" pos="677">
          <p15:clr>
            <a:srgbClr val="A4A3A4"/>
          </p15:clr>
        </p15:guide>
        <p15:guide id="5" orient="horz" pos="289">
          <p15:clr>
            <a:srgbClr val="A4A3A4"/>
          </p15:clr>
        </p15:guide>
        <p15:guide id="6" pos="2880">
          <p15:clr>
            <a:srgbClr val="A4A3A4"/>
          </p15:clr>
        </p15:guide>
        <p15:guide id="7" pos="5488">
          <p15:clr>
            <a:srgbClr val="A4A3A4"/>
          </p15:clr>
        </p15:guide>
        <p15:guide id="8" pos="272">
          <p15:clr>
            <a:srgbClr val="A4A3A4"/>
          </p15:clr>
        </p15:guide>
        <p15:guide id="9" pos="725">
          <p15:clr>
            <a:srgbClr val="A4A3A4"/>
          </p15:clr>
        </p15:guide>
        <p15:guide id="10" pos="4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jonck" initials="TJG" lastIdx="14" clrIdx="0"/>
  <p:cmAuthor id="1" name="Devos, An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BCC00"/>
    <a:srgbClr val="C9DE00"/>
    <a:srgbClr val="C5DA00"/>
    <a:srgbClr val="002244"/>
    <a:srgbClr val="EE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84" autoAdjust="0"/>
  </p:normalViewPr>
  <p:slideViewPr>
    <p:cSldViewPr showGuides="1">
      <p:cViewPr varScale="1">
        <p:scale>
          <a:sx n="111" d="100"/>
          <a:sy n="111" d="100"/>
        </p:scale>
        <p:origin x="1536" y="114"/>
      </p:cViewPr>
      <p:guideLst>
        <p:guide orient="horz" pos="2160"/>
        <p:guide orient="horz" pos="969"/>
        <p:guide orient="horz" pos="3918"/>
        <p:guide orient="horz" pos="677"/>
        <p:guide orient="horz" pos="289"/>
        <p:guide pos="2880"/>
        <p:guide pos="5488"/>
        <p:guide pos="272"/>
        <p:guide pos="725"/>
        <p:guide pos="499"/>
      </p:guideLst>
    </p:cSldViewPr>
  </p:slideViewPr>
  <p:outlineViewPr>
    <p:cViewPr>
      <p:scale>
        <a:sx n="33" d="100"/>
        <a:sy n="33" d="100"/>
      </p:scale>
      <p:origin x="0" y="564"/>
    </p:cViewPr>
  </p:outlineViewPr>
  <p:notesTextViewPr>
    <p:cViewPr>
      <p:scale>
        <a:sx n="100" d="100"/>
        <a:sy n="100" d="100"/>
      </p:scale>
      <p:origin x="0" y="0"/>
    </p:cViewPr>
  </p:notesTextViewPr>
  <p:sorterViewPr>
    <p:cViewPr>
      <p:scale>
        <a:sx n="100" d="100"/>
        <a:sy n="100" d="100"/>
      </p:scale>
      <p:origin x="0" y="-82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0\Peer%20groups%20IBP%20201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800"/>
              <a:t>(in miljard</a:t>
            </a:r>
            <a:r>
              <a:rPr lang="en-US" sz="800" baseline="0"/>
              <a:t> euro)</a:t>
            </a:r>
            <a:endParaRPr lang="en-US" sz="800"/>
          </a:p>
        </c:rich>
      </c:tx>
      <c:layout>
        <c:manualLayout>
          <c:xMode val="edge"/>
          <c:yMode val="edge"/>
          <c:x val="0.43103049987180414"/>
          <c:y val="0.1451767389923182"/>
        </c:manualLayout>
      </c:layout>
      <c:overlay val="0"/>
    </c:title>
    <c:autoTitleDeleted val="0"/>
    <c:view3D>
      <c:rotX val="15"/>
      <c:rotY val="20"/>
      <c:rAngAx val="1"/>
    </c:view3D>
    <c:floor>
      <c:thickness val="0"/>
    </c:floor>
    <c:sideWall>
      <c:thickness val="0"/>
      <c:spPr>
        <a:noFill/>
      </c:spPr>
    </c:sideWall>
    <c:backWall>
      <c:thickness val="0"/>
      <c:spPr>
        <a:noFill/>
        <a:ln w="25400">
          <a:noFill/>
        </a:ln>
      </c:spPr>
    </c:backWall>
    <c:plotArea>
      <c:layout/>
      <c:bar3DChart>
        <c:barDir val="col"/>
        <c:grouping val="stacked"/>
        <c:varyColors val="0"/>
        <c:ser>
          <c:idx val="0"/>
          <c:order val="0"/>
          <c:tx>
            <c:strRef>
              <c:f>Grafieken!$X$5</c:f>
              <c:strCache>
                <c:ptCount val="1"/>
                <c:pt idx="0">
                  <c:v>Balanstotaal</c:v>
                </c:pt>
              </c:strCache>
            </c:strRef>
          </c:tx>
          <c:spPr>
            <a:solidFill>
              <a:srgbClr val="BBCC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Grafieken!$W$10:$W$19</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Grafieken!$X$10:$X$19</c:f>
              <c:numCache>
                <c:formatCode>#,##0.0_ ;[Red]\-#,##0.0\ </c:formatCode>
                <c:ptCount val="10"/>
                <c:pt idx="0">
                  <c:v>12.456990802799996</c:v>
                </c:pt>
                <c:pt idx="1">
                  <c:v>14.227887408320001</c:v>
                </c:pt>
                <c:pt idx="2">
                  <c:v>15.946731879369993</c:v>
                </c:pt>
                <c:pt idx="3">
                  <c:v>16.045950442990002</c:v>
                </c:pt>
                <c:pt idx="4">
                  <c:v>18.59</c:v>
                </c:pt>
                <c:pt idx="5">
                  <c:v>20.395391538909998</c:v>
                </c:pt>
                <c:pt idx="6">
                  <c:v>23.369235345160003</c:v>
                </c:pt>
                <c:pt idx="7">
                  <c:v>24.693998733610002</c:v>
                </c:pt>
                <c:pt idx="8">
                  <c:v>29.781044451080003</c:v>
                </c:pt>
                <c:pt idx="9">
                  <c:v>35.146866182140002</c:v>
                </c:pt>
              </c:numCache>
            </c:numRef>
          </c:val>
        </c:ser>
        <c:dLbls>
          <c:showLegendKey val="0"/>
          <c:showVal val="0"/>
          <c:showCatName val="0"/>
          <c:showSerName val="0"/>
          <c:showPercent val="0"/>
          <c:showBubbleSize val="0"/>
        </c:dLbls>
        <c:gapWidth val="61"/>
        <c:shape val="box"/>
        <c:axId val="378105488"/>
        <c:axId val="378118816"/>
        <c:axId val="0"/>
      </c:bar3DChart>
      <c:catAx>
        <c:axId val="378105488"/>
        <c:scaling>
          <c:orientation val="minMax"/>
        </c:scaling>
        <c:delete val="0"/>
        <c:axPos val="b"/>
        <c:numFmt formatCode="General" sourceLinked="1"/>
        <c:majorTickMark val="out"/>
        <c:minorTickMark val="none"/>
        <c:tickLblPos val="nextTo"/>
        <c:crossAx val="378118816"/>
        <c:crosses val="autoZero"/>
        <c:auto val="1"/>
        <c:lblAlgn val="ctr"/>
        <c:lblOffset val="100"/>
        <c:noMultiLvlLbl val="0"/>
      </c:catAx>
      <c:valAx>
        <c:axId val="378118816"/>
        <c:scaling>
          <c:orientation val="minMax"/>
          <c:min val="8"/>
        </c:scaling>
        <c:delete val="0"/>
        <c:axPos val="l"/>
        <c:numFmt formatCode="#,##0.0_ ;[Red]\-#,##0.0\ " sourceLinked="1"/>
        <c:majorTickMark val="out"/>
        <c:minorTickMark val="none"/>
        <c:tickLblPos val="nextTo"/>
        <c:crossAx val="378105488"/>
        <c:crosses val="autoZero"/>
        <c:crossBetween val="between"/>
      </c:valAx>
      <c:spPr>
        <a:ln w="25400">
          <a:noFill/>
        </a:ln>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a:t>Samenstelling portefeuille met uitsplitsing ICB’s (2)</a:t>
            </a:r>
          </a:p>
        </c:rich>
      </c:tx>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Tabellen!$I$5</c:f>
              <c:strCache>
                <c:ptCount val="1"/>
                <c:pt idx="0">
                  <c:v>Obligaties</c:v>
                </c:pt>
              </c:strCache>
            </c:strRef>
          </c:tx>
          <c:spPr>
            <a:solidFill>
              <a:srgbClr val="002244"/>
            </a:solidFill>
          </c:spPr>
          <c:invertIfNegative val="0"/>
          <c:cat>
            <c:strRef>
              <c:extLst>
                <c:ext xmlns:c15="http://schemas.microsoft.com/office/drawing/2012/chart" uri="{02D57815-91ED-43cb-92C2-25804820EDAC}">
                  <c15:fullRef>
                    <c15:sqref>(Tabellen!$B$8,Tabellen!$B$10:$B$15)</c15:sqref>
                  </c15:fullRef>
                </c:ext>
              </c:extLst>
              <c:f>(Tabellen!$B$8,Tabellen!$B$10:$B$14)</c:f>
              <c:strCache>
                <c:ptCount val="6"/>
                <c:pt idx="0">
                  <c:v>Eerste pijler</c:v>
                </c:pt>
                <c:pt idx="1">
                  <c:v>Sectorfondsen</c:v>
                </c:pt>
                <c:pt idx="2">
                  <c:v>Zelfstandigen</c:v>
                </c:pt>
                <c:pt idx="3">
                  <c:v>Multi-WG met band</c:v>
                </c:pt>
                <c:pt idx="4">
                  <c:v>Multi-WG zonder band</c:v>
                </c:pt>
                <c:pt idx="5">
                  <c:v>Mono-werkgevers</c:v>
                </c:pt>
              </c:strCache>
            </c:strRef>
          </c:cat>
          <c:val>
            <c:numRef>
              <c:extLst>
                <c:ext xmlns:c15="http://schemas.microsoft.com/office/drawing/2012/chart" uri="{02D57815-91ED-43cb-92C2-25804820EDAC}">
                  <c15:fullRef>
                    <c15:sqref>(Tabellen!$I$8,Tabellen!$I$10:$I$15)</c15:sqref>
                  </c15:fullRef>
                </c:ext>
              </c:extLst>
              <c:f>(Tabellen!$I$8,Tabellen!$I$10:$I$14)</c:f>
              <c:numCache>
                <c:formatCode>0.00%</c:formatCode>
                <c:ptCount val="6"/>
                <c:pt idx="0">
                  <c:v>0.30957143461104097</c:v>
                </c:pt>
                <c:pt idx="1">
                  <c:v>0.4851851541880009</c:v>
                </c:pt>
                <c:pt idx="2">
                  <c:v>0.62597544019089202</c:v>
                </c:pt>
                <c:pt idx="3">
                  <c:v>0.4546074858641338</c:v>
                </c:pt>
                <c:pt idx="4">
                  <c:v>0.43038331998586554</c:v>
                </c:pt>
                <c:pt idx="5">
                  <c:v>0.45184539242733662</c:v>
                </c:pt>
              </c:numCache>
            </c:numRef>
          </c:val>
        </c:ser>
        <c:ser>
          <c:idx val="1"/>
          <c:order val="1"/>
          <c:tx>
            <c:strRef>
              <c:f>Tabellen!$J$5</c:f>
              <c:strCache>
                <c:ptCount val="1"/>
                <c:pt idx="0">
                  <c:v>Aandelen</c:v>
                </c:pt>
              </c:strCache>
            </c:strRef>
          </c:tx>
          <c:spPr>
            <a:solidFill>
              <a:srgbClr val="668899"/>
            </a:solidFill>
          </c:spPr>
          <c:invertIfNegative val="0"/>
          <c:cat>
            <c:strRef>
              <c:extLst>
                <c:ext xmlns:c15="http://schemas.microsoft.com/office/drawing/2012/chart" uri="{02D57815-91ED-43cb-92C2-25804820EDAC}">
                  <c15:fullRef>
                    <c15:sqref>(Tabellen!$B$8,Tabellen!$B$10:$B$15)</c15:sqref>
                  </c15:fullRef>
                </c:ext>
              </c:extLst>
              <c:f>(Tabellen!$B$8,Tabellen!$B$10:$B$14)</c:f>
              <c:strCache>
                <c:ptCount val="6"/>
                <c:pt idx="0">
                  <c:v>Eerste pijler</c:v>
                </c:pt>
                <c:pt idx="1">
                  <c:v>Sectorfondsen</c:v>
                </c:pt>
                <c:pt idx="2">
                  <c:v>Zelfstandigen</c:v>
                </c:pt>
                <c:pt idx="3">
                  <c:v>Multi-WG met band</c:v>
                </c:pt>
                <c:pt idx="4">
                  <c:v>Multi-WG zonder band</c:v>
                </c:pt>
                <c:pt idx="5">
                  <c:v>Mono-werkgevers</c:v>
                </c:pt>
              </c:strCache>
            </c:strRef>
          </c:cat>
          <c:val>
            <c:numRef>
              <c:extLst>
                <c:ext xmlns:c15="http://schemas.microsoft.com/office/drawing/2012/chart" uri="{02D57815-91ED-43cb-92C2-25804820EDAC}">
                  <c15:fullRef>
                    <c15:sqref>(Tabellen!$J$8,Tabellen!$J$10:$J$15)</c15:sqref>
                  </c15:fullRef>
                </c:ext>
              </c:extLst>
              <c:f>(Tabellen!$J$8,Tabellen!$J$10:$J$14)</c:f>
              <c:numCache>
                <c:formatCode>0.00%</c:formatCode>
                <c:ptCount val="6"/>
                <c:pt idx="0">
                  <c:v>0.50585281764988566</c:v>
                </c:pt>
                <c:pt idx="1">
                  <c:v>0.44369167637479084</c:v>
                </c:pt>
                <c:pt idx="2">
                  <c:v>0.30900835669356735</c:v>
                </c:pt>
                <c:pt idx="3">
                  <c:v>0.41016545712329477</c:v>
                </c:pt>
                <c:pt idx="4">
                  <c:v>0.48902285983359178</c:v>
                </c:pt>
                <c:pt idx="5">
                  <c:v>0.37396774531703292</c:v>
                </c:pt>
              </c:numCache>
            </c:numRef>
          </c:val>
        </c:ser>
        <c:ser>
          <c:idx val="3"/>
          <c:order val="3"/>
          <c:tx>
            <c:strRef>
              <c:f>Tabellen!$L$5</c:f>
              <c:strCache>
                <c:ptCount val="1"/>
                <c:pt idx="0">
                  <c:v>Leningen</c:v>
                </c:pt>
              </c:strCache>
            </c:strRef>
          </c:tx>
          <c:spPr>
            <a:solidFill>
              <a:srgbClr val="BAC9D0"/>
            </a:solidFill>
          </c:spPr>
          <c:invertIfNegative val="0"/>
          <c:cat>
            <c:strRef>
              <c:extLst>
                <c:ext xmlns:c15="http://schemas.microsoft.com/office/drawing/2012/chart" uri="{02D57815-91ED-43cb-92C2-25804820EDAC}">
                  <c15:fullRef>
                    <c15:sqref>(Tabellen!$B$8,Tabellen!$B$10:$B$15)</c15:sqref>
                  </c15:fullRef>
                </c:ext>
              </c:extLst>
              <c:f>(Tabellen!$B$8,Tabellen!$B$10:$B$14)</c:f>
              <c:strCache>
                <c:ptCount val="6"/>
                <c:pt idx="0">
                  <c:v>Eerste pijler</c:v>
                </c:pt>
                <c:pt idx="1">
                  <c:v>Sectorfondsen</c:v>
                </c:pt>
                <c:pt idx="2">
                  <c:v>Zelfstandigen</c:v>
                </c:pt>
                <c:pt idx="3">
                  <c:v>Multi-WG met band</c:v>
                </c:pt>
                <c:pt idx="4">
                  <c:v>Multi-WG zonder band</c:v>
                </c:pt>
                <c:pt idx="5">
                  <c:v>Mono-werkgevers</c:v>
                </c:pt>
              </c:strCache>
            </c:strRef>
          </c:cat>
          <c:val>
            <c:numRef>
              <c:extLst>
                <c:ext xmlns:c15="http://schemas.microsoft.com/office/drawing/2012/chart" uri="{02D57815-91ED-43cb-92C2-25804820EDAC}">
                  <c15:fullRef>
                    <c15:sqref>(Tabellen!$L$8,Tabellen!$L$10:$L$15)</c15:sqref>
                  </c15:fullRef>
                </c:ext>
              </c:extLst>
              <c:f>(Tabellen!$L$8,Tabellen!$L$10:$L$14)</c:f>
              <c:numCache>
                <c:formatCode>0.00%</c:formatCode>
                <c:ptCount val="6"/>
                <c:pt idx="0">
                  <c:v>6.1878909782357681E-2</c:v>
                </c:pt>
                <c:pt idx="1">
                  <c:v>9.0227291691932793E-3</c:v>
                </c:pt>
                <c:pt idx="2">
                  <c:v>0</c:v>
                </c:pt>
                <c:pt idx="3">
                  <c:v>1.5480968797689438E-3</c:v>
                </c:pt>
                <c:pt idx="4">
                  <c:v>0</c:v>
                </c:pt>
                <c:pt idx="5">
                  <c:v>0</c:v>
                </c:pt>
              </c:numCache>
            </c:numRef>
          </c:val>
        </c:ser>
        <c:ser>
          <c:idx val="4"/>
          <c:order val="4"/>
          <c:tx>
            <c:strRef>
              <c:f>Tabellen!$M$5</c:f>
              <c:strCache>
                <c:ptCount val="1"/>
                <c:pt idx="0">
                  <c:v>Vastgoed</c:v>
                </c:pt>
              </c:strCache>
            </c:strRef>
          </c:tx>
          <c:invertIfNegative val="0"/>
          <c:cat>
            <c:strRef>
              <c:extLst>
                <c:ext xmlns:c15="http://schemas.microsoft.com/office/drawing/2012/chart" uri="{02D57815-91ED-43cb-92C2-25804820EDAC}">
                  <c15:fullRef>
                    <c15:sqref>(Tabellen!$B$8,Tabellen!$B$10:$B$15)</c15:sqref>
                  </c15:fullRef>
                </c:ext>
              </c:extLst>
              <c:f>(Tabellen!$B$8,Tabellen!$B$10:$B$14)</c:f>
              <c:strCache>
                <c:ptCount val="6"/>
                <c:pt idx="0">
                  <c:v>Eerste pijler</c:v>
                </c:pt>
                <c:pt idx="1">
                  <c:v>Sectorfondsen</c:v>
                </c:pt>
                <c:pt idx="2">
                  <c:v>Zelfstandigen</c:v>
                </c:pt>
                <c:pt idx="3">
                  <c:v>Multi-WG met band</c:v>
                </c:pt>
                <c:pt idx="4">
                  <c:v>Multi-WG zonder band</c:v>
                </c:pt>
                <c:pt idx="5">
                  <c:v>Mono-werkgevers</c:v>
                </c:pt>
              </c:strCache>
            </c:strRef>
          </c:cat>
          <c:val>
            <c:numRef>
              <c:extLst>
                <c:ext xmlns:c15="http://schemas.microsoft.com/office/drawing/2012/chart" uri="{02D57815-91ED-43cb-92C2-25804820EDAC}">
                  <c15:fullRef>
                    <c15:sqref>(Tabellen!$M$8,Tabellen!$M$10:$M$15)</c15:sqref>
                  </c15:fullRef>
                </c:ext>
              </c:extLst>
              <c:f>(Tabellen!$M$8,Tabellen!$M$10:$M$14)</c:f>
              <c:numCache>
                <c:formatCode>0.00%</c:formatCode>
                <c:ptCount val="6"/>
                <c:pt idx="0">
                  <c:v>4.7020805519410791E-2</c:v>
                </c:pt>
                <c:pt idx="1">
                  <c:v>5.2716216203613124E-3</c:v>
                </c:pt>
                <c:pt idx="2">
                  <c:v>6.9060659830781235E-3</c:v>
                </c:pt>
                <c:pt idx="3">
                  <c:v>7.1561015143108593E-3</c:v>
                </c:pt>
                <c:pt idx="4">
                  <c:v>4.8153247544048434E-3</c:v>
                </c:pt>
                <c:pt idx="5">
                  <c:v>8.7700798810932262E-3</c:v>
                </c:pt>
              </c:numCache>
            </c:numRef>
          </c:val>
        </c:ser>
        <c:ser>
          <c:idx val="5"/>
          <c:order val="5"/>
          <c:tx>
            <c:strRef>
              <c:f>Tabellen!$N$5</c:f>
              <c:strCache>
                <c:ptCount val="1"/>
                <c:pt idx="0">
                  <c:v>Liquide middelen</c:v>
                </c:pt>
              </c:strCache>
            </c:strRef>
          </c:tx>
          <c:spPr>
            <a:solidFill>
              <a:srgbClr val="8B9A00"/>
            </a:solidFill>
          </c:spPr>
          <c:invertIfNegative val="0"/>
          <c:cat>
            <c:strRef>
              <c:extLst>
                <c:ext xmlns:c15="http://schemas.microsoft.com/office/drawing/2012/chart" uri="{02D57815-91ED-43cb-92C2-25804820EDAC}">
                  <c15:fullRef>
                    <c15:sqref>(Tabellen!$B$8,Tabellen!$B$10:$B$15)</c15:sqref>
                  </c15:fullRef>
                </c:ext>
              </c:extLst>
              <c:f>(Tabellen!$B$8,Tabellen!$B$10:$B$14)</c:f>
              <c:strCache>
                <c:ptCount val="6"/>
                <c:pt idx="0">
                  <c:v>Eerste pijler</c:v>
                </c:pt>
                <c:pt idx="1">
                  <c:v>Sectorfondsen</c:v>
                </c:pt>
                <c:pt idx="2">
                  <c:v>Zelfstandigen</c:v>
                </c:pt>
                <c:pt idx="3">
                  <c:v>Multi-WG met band</c:v>
                </c:pt>
                <c:pt idx="4">
                  <c:v>Multi-WG zonder band</c:v>
                </c:pt>
                <c:pt idx="5">
                  <c:v>Mono-werkgevers</c:v>
                </c:pt>
              </c:strCache>
            </c:strRef>
          </c:cat>
          <c:val>
            <c:numRef>
              <c:extLst>
                <c:ext xmlns:c15="http://schemas.microsoft.com/office/drawing/2012/chart" uri="{02D57815-91ED-43cb-92C2-25804820EDAC}">
                  <c15:fullRef>
                    <c15:sqref>(Tabellen!$N$8,Tabellen!$N$10:$N$15)</c15:sqref>
                  </c15:fullRef>
                </c:ext>
              </c:extLst>
              <c:f>(Tabellen!$N$8,Tabellen!$N$10:$N$14)</c:f>
              <c:numCache>
                <c:formatCode>0.00%</c:formatCode>
                <c:ptCount val="6"/>
                <c:pt idx="0">
                  <c:v>1.1592396866377324E-2</c:v>
                </c:pt>
                <c:pt idx="1">
                  <c:v>3.2478409300785639E-2</c:v>
                </c:pt>
                <c:pt idx="2">
                  <c:v>1.3346467230632464E-2</c:v>
                </c:pt>
                <c:pt idx="3">
                  <c:v>7.5058991713771298E-2</c:v>
                </c:pt>
                <c:pt idx="4">
                  <c:v>2.4206050529135836E-2</c:v>
                </c:pt>
                <c:pt idx="5">
                  <c:v>4.7585290172084418E-2</c:v>
                </c:pt>
              </c:numCache>
            </c:numRef>
          </c:val>
        </c:ser>
        <c:ser>
          <c:idx val="6"/>
          <c:order val="6"/>
          <c:tx>
            <c:strRef>
              <c:f>Tabellen!$O$5</c:f>
              <c:strCache>
                <c:ptCount val="1"/>
                <c:pt idx="0">
                  <c:v>Andere</c:v>
                </c:pt>
              </c:strCache>
            </c:strRef>
          </c:tx>
          <c:spPr>
            <a:solidFill>
              <a:srgbClr val="A6A6A6"/>
            </a:solidFill>
          </c:spPr>
          <c:invertIfNegative val="1"/>
          <c:cat>
            <c:strRef>
              <c:extLst>
                <c:ext xmlns:c15="http://schemas.microsoft.com/office/drawing/2012/chart" uri="{02D57815-91ED-43cb-92C2-25804820EDAC}">
                  <c15:fullRef>
                    <c15:sqref>(Tabellen!$B$8,Tabellen!$B$10:$B$15)</c15:sqref>
                  </c15:fullRef>
                </c:ext>
              </c:extLst>
              <c:f>(Tabellen!$B$8,Tabellen!$B$10:$B$14)</c:f>
              <c:strCache>
                <c:ptCount val="6"/>
                <c:pt idx="0">
                  <c:v>Eerste pijler</c:v>
                </c:pt>
                <c:pt idx="1">
                  <c:v>Sectorfondsen</c:v>
                </c:pt>
                <c:pt idx="2">
                  <c:v>Zelfstandigen</c:v>
                </c:pt>
                <c:pt idx="3">
                  <c:v>Multi-WG met band</c:v>
                </c:pt>
                <c:pt idx="4">
                  <c:v>Multi-WG zonder band</c:v>
                </c:pt>
                <c:pt idx="5">
                  <c:v>Mono-werkgevers</c:v>
                </c:pt>
              </c:strCache>
            </c:strRef>
          </c:cat>
          <c:val>
            <c:numRef>
              <c:extLst>
                <c:ext xmlns:c15="http://schemas.microsoft.com/office/drawing/2012/chart" uri="{02D57815-91ED-43cb-92C2-25804820EDAC}">
                  <c15:fullRef>
                    <c15:sqref>(Tabellen!$O$8,Tabellen!$O$10:$O$15)</c15:sqref>
                  </c15:fullRef>
                </c:ext>
              </c:extLst>
              <c:f>(Tabellen!$O$8,Tabellen!$O$10:$O$14)</c:f>
              <c:numCache>
                <c:formatCode>0.00%</c:formatCode>
                <c:ptCount val="6"/>
                <c:pt idx="0">
                  <c:v>6.4083635570927541E-2</c:v>
                </c:pt>
                <c:pt idx="1">
                  <c:v>2.4350409346868194E-2</c:v>
                </c:pt>
                <c:pt idx="2">
                  <c:v>4.4763669901830054E-2</c:v>
                </c:pt>
                <c:pt idx="3">
                  <c:v>5.1463866904720226E-2</c:v>
                </c:pt>
                <c:pt idx="4">
                  <c:v>5.1572444897001885E-2</c:v>
                </c:pt>
                <c:pt idx="5">
                  <c:v>0.11783149220245298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82"/>
        <c:shape val="box"/>
        <c:axId val="378119992"/>
        <c:axId val="378109016"/>
        <c:axId val="0"/>
        <c:extLst>
          <c:ext xmlns:c15="http://schemas.microsoft.com/office/drawing/2012/chart" uri="{02D57815-91ED-43cb-92C2-25804820EDAC}">
            <c15:filteredBarSeries>
              <c15:ser>
                <c:idx val="2"/>
                <c:order val="2"/>
                <c:tx>
                  <c:strRef>
                    <c:extLst>
                      <c:ext uri="{02D57815-91ED-43cb-92C2-25804820EDAC}">
                        <c15:formulaRef>
                          <c15:sqref>Tabellen!$K$5</c15:sqref>
                        </c15:formulaRef>
                      </c:ext>
                    </c:extLst>
                    <c:strCache>
                      <c:ptCount val="1"/>
                      <c:pt idx="0">
                        <c:v>ICB</c:v>
                      </c:pt>
                    </c:strCache>
                  </c:strRef>
                </c:tx>
                <c:spPr>
                  <a:solidFill>
                    <a:srgbClr val="BBCC00"/>
                  </a:solidFill>
                </c:spPr>
                <c:invertIfNegative val="0"/>
                <c:cat>
                  <c:strRef>
                    <c:extLst>
                      <c:ext uri="{02D57815-91ED-43cb-92C2-25804820EDAC}">
                        <c15:fullRef>
                          <c15:sqref>(Tabellen!$B$8,Tabellen!$B$10:$B$15)</c15:sqref>
                        </c15:fullRef>
                        <c15:formulaRef>
                          <c15:sqref>(Tabellen!$B$8,Tabellen!$B$10:$B$14)</c15:sqref>
                        </c15:formulaRef>
                      </c:ext>
                    </c:extLst>
                    <c:strCache>
                      <c:ptCount val="6"/>
                      <c:pt idx="0">
                        <c:v>Eerste pijler</c:v>
                      </c:pt>
                      <c:pt idx="1">
                        <c:v>Sectorfondsen</c:v>
                      </c:pt>
                      <c:pt idx="2">
                        <c:v>Zelfstandigen</c:v>
                      </c:pt>
                      <c:pt idx="3">
                        <c:v>Multi-WG met band</c:v>
                      </c:pt>
                      <c:pt idx="4">
                        <c:v>Multi-WG zonder band</c:v>
                      </c:pt>
                      <c:pt idx="5">
                        <c:v>Mono-werkgevers</c:v>
                      </c:pt>
                    </c:strCache>
                  </c:strRef>
                </c:cat>
                <c:val>
                  <c:numRef>
                    <c:extLst>
                      <c:ext uri="{02D57815-91ED-43cb-92C2-25804820EDAC}">
                        <c15:fullRef>
                          <c15:sqref>(Tabellen!$K$8,Tabellen!$K$10:$K$15)</c15:sqref>
                        </c15:fullRef>
                        <c15:formulaRef>
                          <c15:sqref>(Tabellen!$K$8,Tabellen!$K$10:$K$14)</c15:sqref>
                        </c15:formulaRef>
                      </c:ext>
                    </c:extLst>
                    <c:numCache>
                      <c:formatCode>0.00%</c:formatCode>
                      <c:ptCount val="6"/>
                    </c:numCache>
                  </c:numRef>
                </c:val>
              </c15:ser>
            </c15:filteredBarSeries>
          </c:ext>
        </c:extLst>
      </c:bar3DChart>
      <c:catAx>
        <c:axId val="378119992"/>
        <c:scaling>
          <c:orientation val="minMax"/>
        </c:scaling>
        <c:delete val="0"/>
        <c:axPos val="b"/>
        <c:numFmt formatCode="General" sourceLinked="0"/>
        <c:majorTickMark val="out"/>
        <c:minorTickMark val="none"/>
        <c:tickLblPos val="nextTo"/>
        <c:crossAx val="378109016"/>
        <c:crosses val="autoZero"/>
        <c:auto val="1"/>
        <c:lblAlgn val="ctr"/>
        <c:lblOffset val="100"/>
        <c:noMultiLvlLbl val="0"/>
      </c:catAx>
      <c:valAx>
        <c:axId val="378109016"/>
        <c:scaling>
          <c:orientation val="minMax"/>
        </c:scaling>
        <c:delete val="1"/>
        <c:axPos val="l"/>
        <c:numFmt formatCode="0.00%" sourceLinked="1"/>
        <c:majorTickMark val="out"/>
        <c:minorTickMark val="none"/>
        <c:tickLblPos val="none"/>
        <c:crossAx val="378119992"/>
        <c:crosses val="autoZero"/>
        <c:crossBetween val="between"/>
      </c:valAx>
    </c:plotArea>
    <c:legend>
      <c:legendPos val="b"/>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a:t>Samenhang aantal IBP's - balanstotaal - aantal deelnemers</a:t>
            </a:r>
          </a:p>
        </c:rich>
      </c:tx>
      <c:overlay val="0"/>
    </c:title>
    <c:autoTitleDeleted val="0"/>
    <c:view3D>
      <c:rotX val="0"/>
      <c:rotY val="30"/>
      <c:rAngAx val="0"/>
    </c:view3D>
    <c:floor>
      <c:thickness val="0"/>
    </c:floor>
    <c:sideWall>
      <c:thickness val="0"/>
    </c:sideWall>
    <c:backWall>
      <c:thickness val="0"/>
    </c:backWall>
    <c:plotArea>
      <c:layout/>
      <c:bar3DChart>
        <c:barDir val="col"/>
        <c:grouping val="clustered"/>
        <c:varyColors val="0"/>
        <c:ser>
          <c:idx val="1"/>
          <c:order val="0"/>
          <c:tx>
            <c:strRef>
              <c:f>Grafieken!$Z$260</c:f>
              <c:strCache>
                <c:ptCount val="1"/>
                <c:pt idx="0">
                  <c:v>% van aantal IBP's</c:v>
                </c:pt>
              </c:strCache>
            </c:strRef>
          </c:tx>
          <c:spPr>
            <a:solidFill>
              <a:srgbClr val="668899"/>
            </a:solidFill>
          </c:spPr>
          <c:invertIfNegative val="0"/>
          <c:cat>
            <c:strRef>
              <c:f>Grafieken!$X$268:$X$269</c:f>
              <c:strCache>
                <c:ptCount val="2"/>
                <c:pt idx="0">
                  <c:v>Minstens 1 DB, DC+tarief of Cash Balance regeling</c:v>
                </c:pt>
                <c:pt idx="1">
                  <c:v>Uitsluitend DC</c:v>
                </c:pt>
              </c:strCache>
            </c:strRef>
          </c:cat>
          <c:val>
            <c:numRef>
              <c:f>Grafieken!$Z$268:$Z$269</c:f>
              <c:numCache>
                <c:formatCode>0%</c:formatCode>
                <c:ptCount val="2"/>
                <c:pt idx="0">
                  <c:v>0.845771144278607</c:v>
                </c:pt>
                <c:pt idx="1">
                  <c:v>0.15422885572139303</c:v>
                </c:pt>
              </c:numCache>
            </c:numRef>
          </c:val>
        </c:ser>
        <c:ser>
          <c:idx val="3"/>
          <c:order val="1"/>
          <c:tx>
            <c:strRef>
              <c:f>Grafieken!$AB$260</c:f>
              <c:strCache>
                <c:ptCount val="1"/>
                <c:pt idx="0">
                  <c:v>% v. balanstotaal</c:v>
                </c:pt>
              </c:strCache>
            </c:strRef>
          </c:tx>
          <c:spPr>
            <a:solidFill>
              <a:srgbClr val="BBCC00"/>
            </a:solidFill>
          </c:spPr>
          <c:invertIfNegative val="0"/>
          <c:cat>
            <c:strRef>
              <c:f>Grafieken!$X$268:$X$269</c:f>
              <c:strCache>
                <c:ptCount val="2"/>
                <c:pt idx="0">
                  <c:v>Minstens 1 DB, DC+tarief of Cash Balance regeling</c:v>
                </c:pt>
                <c:pt idx="1">
                  <c:v>Uitsluitend DC</c:v>
                </c:pt>
              </c:strCache>
            </c:strRef>
          </c:cat>
          <c:val>
            <c:numRef>
              <c:f>Grafieken!$AB$268:$AB$269</c:f>
              <c:numCache>
                <c:formatCode>0%</c:formatCode>
                <c:ptCount val="2"/>
                <c:pt idx="0">
                  <c:v>0.94727619360211923</c:v>
                </c:pt>
                <c:pt idx="1">
                  <c:v>5.2723806397880865E-2</c:v>
                </c:pt>
              </c:numCache>
            </c:numRef>
          </c:val>
        </c:ser>
        <c:ser>
          <c:idx val="0"/>
          <c:order val="2"/>
          <c:tx>
            <c:strRef>
              <c:f>Grafieken!$AD$260</c:f>
              <c:strCache>
                <c:ptCount val="1"/>
                <c:pt idx="0">
                  <c:v>% v. aantal deelnemers</c:v>
                </c:pt>
              </c:strCache>
            </c:strRef>
          </c:tx>
          <c:spPr>
            <a:solidFill>
              <a:srgbClr val="002244"/>
            </a:solidFill>
          </c:spPr>
          <c:invertIfNegative val="0"/>
          <c:cat>
            <c:strRef>
              <c:f>Grafieken!$X$268:$X$269</c:f>
              <c:strCache>
                <c:ptCount val="2"/>
                <c:pt idx="0">
                  <c:v>Minstens 1 DB, DC+tarief of Cash Balance regeling</c:v>
                </c:pt>
                <c:pt idx="1">
                  <c:v>Uitsluitend DC</c:v>
                </c:pt>
              </c:strCache>
            </c:strRef>
          </c:cat>
          <c:val>
            <c:numRef>
              <c:f>Grafieken!$AD$268:$AD$269</c:f>
              <c:numCache>
                <c:formatCode>0%</c:formatCode>
                <c:ptCount val="2"/>
                <c:pt idx="0">
                  <c:v>0.57151728492228915</c:v>
                </c:pt>
                <c:pt idx="1">
                  <c:v>0.4284827150777108</c:v>
                </c:pt>
              </c:numCache>
            </c:numRef>
          </c:val>
        </c:ser>
        <c:dLbls>
          <c:showLegendKey val="0"/>
          <c:showVal val="0"/>
          <c:showCatName val="0"/>
          <c:showSerName val="0"/>
          <c:showPercent val="0"/>
          <c:showBubbleSize val="0"/>
        </c:dLbls>
        <c:gapWidth val="150"/>
        <c:shape val="box"/>
        <c:axId val="378119600"/>
        <c:axId val="378111760"/>
        <c:axId val="0"/>
      </c:bar3DChart>
      <c:catAx>
        <c:axId val="378119600"/>
        <c:scaling>
          <c:orientation val="minMax"/>
        </c:scaling>
        <c:delete val="0"/>
        <c:axPos val="b"/>
        <c:numFmt formatCode="General" sourceLinked="1"/>
        <c:majorTickMark val="out"/>
        <c:minorTickMark val="none"/>
        <c:tickLblPos val="nextTo"/>
        <c:crossAx val="378111760"/>
        <c:crosses val="autoZero"/>
        <c:auto val="1"/>
        <c:lblAlgn val="ctr"/>
        <c:lblOffset val="100"/>
        <c:noMultiLvlLbl val="0"/>
      </c:catAx>
      <c:valAx>
        <c:axId val="378111760"/>
        <c:scaling>
          <c:orientation val="minMax"/>
        </c:scaling>
        <c:delete val="0"/>
        <c:axPos val="l"/>
        <c:majorGridlines/>
        <c:numFmt formatCode="0%" sourceLinked="1"/>
        <c:majorTickMark val="out"/>
        <c:minorTickMark val="none"/>
        <c:tickLblPos val="nextTo"/>
        <c:crossAx val="378119600"/>
        <c:crosses val="autoZero"/>
        <c:crossBetween val="between"/>
      </c:valAx>
    </c:plotArea>
    <c:legend>
      <c:legendPos val="b"/>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nl-BE" sz="1400"/>
              <a:t>Dekkingsgraad</a:t>
            </a:r>
          </a:p>
        </c:rich>
      </c:tx>
      <c:overlay val="0"/>
    </c:title>
    <c:autoTitleDeleted val="0"/>
    <c:view3D>
      <c:rotX val="0"/>
      <c:rotY val="0"/>
      <c:rAngAx val="0"/>
      <c:perspective val="60"/>
    </c:view3D>
    <c:floor>
      <c:thickness val="0"/>
    </c:floor>
    <c:sideWall>
      <c:thickness val="0"/>
    </c:sideWall>
    <c:backWall>
      <c:thickness val="0"/>
    </c:backWall>
    <c:plotArea>
      <c:layout>
        <c:manualLayout>
          <c:layoutTarget val="inner"/>
          <c:xMode val="edge"/>
          <c:yMode val="edge"/>
          <c:x val="0.12974381723411335"/>
          <c:y val="0.10631060477060512"/>
          <c:w val="0.84061679790026156"/>
          <c:h val="0.57679058765056201"/>
        </c:manualLayout>
      </c:layout>
      <c:bar3DChart>
        <c:barDir val="col"/>
        <c:grouping val="clustered"/>
        <c:varyColors val="0"/>
        <c:ser>
          <c:idx val="0"/>
          <c:order val="0"/>
          <c:tx>
            <c:strRef>
              <c:f>Tabellen!$E$5</c:f>
              <c:strCache>
                <c:ptCount val="1"/>
                <c:pt idx="0">
                  <c:v>Dekkingsgraad KTV + marge</c:v>
                </c:pt>
              </c:strCache>
            </c:strRef>
          </c:tx>
          <c:spPr>
            <a:solidFill>
              <a:srgbClr val="002244"/>
            </a:solidFill>
          </c:spPr>
          <c:invertIfNegative val="0"/>
          <c:cat>
            <c:strRef>
              <c:f>Grafieken!$X$268:$X$269</c:f>
              <c:strCache>
                <c:ptCount val="2"/>
                <c:pt idx="0">
                  <c:v>Minstens 1 DB, DC+tarief of Cash Balance regeling</c:v>
                </c:pt>
                <c:pt idx="1">
                  <c:v>Uitsluitend DC</c:v>
                </c:pt>
              </c:strCache>
            </c:strRef>
          </c:cat>
          <c:val>
            <c:numRef>
              <c:f>(Tabellen!$E$17,Tabellen!$E$22)</c:f>
              <c:numCache>
                <c:formatCode>0.00%</c:formatCode>
                <c:ptCount val="2"/>
                <c:pt idx="0">
                  <c:v>1.5103029615699248</c:v>
                </c:pt>
                <c:pt idx="1">
                  <c:v>1.0962623868858601</c:v>
                </c:pt>
              </c:numCache>
            </c:numRef>
          </c:val>
        </c:ser>
        <c:ser>
          <c:idx val="1"/>
          <c:order val="1"/>
          <c:tx>
            <c:strRef>
              <c:f>Tabellen!$F$5</c:f>
              <c:strCache>
                <c:ptCount val="1"/>
                <c:pt idx="0">
                  <c:v>Dekkingsgraad LTV + marge</c:v>
                </c:pt>
              </c:strCache>
            </c:strRef>
          </c:tx>
          <c:spPr>
            <a:solidFill>
              <a:srgbClr val="BBCC00"/>
            </a:solidFill>
          </c:spPr>
          <c:invertIfNegative val="0"/>
          <c:cat>
            <c:strRef>
              <c:f>Grafieken!$X$268:$X$269</c:f>
              <c:strCache>
                <c:ptCount val="2"/>
                <c:pt idx="0">
                  <c:v>Minstens 1 DB, DC+tarief of Cash Balance regeling</c:v>
                </c:pt>
                <c:pt idx="1">
                  <c:v>Uitsluitend DC</c:v>
                </c:pt>
              </c:strCache>
            </c:strRef>
          </c:cat>
          <c:val>
            <c:numRef>
              <c:f>(Tabellen!$F$17,Tabellen!$F$22)</c:f>
              <c:numCache>
                <c:formatCode>0.00%</c:formatCode>
                <c:ptCount val="2"/>
                <c:pt idx="0">
                  <c:v>1.2464115250323746</c:v>
                </c:pt>
                <c:pt idx="1">
                  <c:v>1.0856634462434678</c:v>
                </c:pt>
              </c:numCache>
            </c:numRef>
          </c:val>
        </c:ser>
        <c:dLbls>
          <c:showLegendKey val="0"/>
          <c:showVal val="0"/>
          <c:showCatName val="0"/>
          <c:showSerName val="0"/>
          <c:showPercent val="0"/>
          <c:showBubbleSize val="0"/>
        </c:dLbls>
        <c:gapWidth val="150"/>
        <c:shape val="box"/>
        <c:axId val="378107840"/>
        <c:axId val="378116072"/>
        <c:axId val="0"/>
      </c:bar3DChart>
      <c:catAx>
        <c:axId val="378107840"/>
        <c:scaling>
          <c:orientation val="minMax"/>
        </c:scaling>
        <c:delete val="0"/>
        <c:axPos val="b"/>
        <c:numFmt formatCode="General" sourceLinked="0"/>
        <c:majorTickMark val="out"/>
        <c:minorTickMark val="none"/>
        <c:tickLblPos val="nextTo"/>
        <c:txPr>
          <a:bodyPr rot="0" vert="horz"/>
          <a:lstStyle/>
          <a:p>
            <a:pPr>
              <a:defRPr/>
            </a:pPr>
            <a:endParaRPr lang="nl-BE"/>
          </a:p>
        </c:txPr>
        <c:crossAx val="378116072"/>
        <c:crosses val="autoZero"/>
        <c:auto val="1"/>
        <c:lblAlgn val="ctr"/>
        <c:lblOffset val="100"/>
        <c:noMultiLvlLbl val="0"/>
      </c:catAx>
      <c:valAx>
        <c:axId val="378116072"/>
        <c:scaling>
          <c:orientation val="minMax"/>
        </c:scaling>
        <c:delete val="0"/>
        <c:axPos val="l"/>
        <c:majorGridlines/>
        <c:numFmt formatCode="0.00%" sourceLinked="1"/>
        <c:majorTickMark val="out"/>
        <c:minorTickMark val="none"/>
        <c:tickLblPos val="nextTo"/>
        <c:crossAx val="378107840"/>
        <c:crosses val="autoZero"/>
        <c:crossBetween val="between"/>
      </c:valAx>
    </c:plotArea>
    <c:legend>
      <c:legendPos val="b"/>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a:t>Samenstelling portefeuille met uitsplitsing </a:t>
            </a:r>
            <a:r>
              <a:rPr lang="nl-BE" sz="1400" smtClean="0"/>
              <a:t>ICB’s</a:t>
            </a:r>
            <a:endParaRPr lang="nl-BE" sz="1400"/>
          </a:p>
        </c:rich>
      </c:tx>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Tabellen!$I$5</c:f>
              <c:strCache>
                <c:ptCount val="1"/>
                <c:pt idx="0">
                  <c:v>Obligaties</c:v>
                </c:pt>
              </c:strCache>
            </c:strRef>
          </c:tx>
          <c:spPr>
            <a:solidFill>
              <a:srgbClr val="002244"/>
            </a:solidFill>
          </c:spPr>
          <c:invertIfNegative val="0"/>
          <c:cat>
            <c:strRef>
              <c:f>Grafieken!$X$268:$X$269</c:f>
              <c:strCache>
                <c:ptCount val="2"/>
                <c:pt idx="0">
                  <c:v>Minstens 1 DB, DC+tarief of Cash Balance regeling</c:v>
                </c:pt>
                <c:pt idx="1">
                  <c:v>Uitsluitend DC</c:v>
                </c:pt>
              </c:strCache>
            </c:strRef>
          </c:cat>
          <c:val>
            <c:numRef>
              <c:f>(Tabellen!$I$17,Tabellen!$I$22)</c:f>
              <c:numCache>
                <c:formatCode>0.00%</c:formatCode>
                <c:ptCount val="2"/>
                <c:pt idx="0">
                  <c:v>0.45436219625638424</c:v>
                </c:pt>
                <c:pt idx="1">
                  <c:v>0.4816850069614943</c:v>
                </c:pt>
              </c:numCache>
            </c:numRef>
          </c:val>
        </c:ser>
        <c:ser>
          <c:idx val="1"/>
          <c:order val="1"/>
          <c:tx>
            <c:strRef>
              <c:f>Tabellen!$J$5</c:f>
              <c:strCache>
                <c:ptCount val="1"/>
                <c:pt idx="0">
                  <c:v>Aandelen</c:v>
                </c:pt>
              </c:strCache>
            </c:strRef>
          </c:tx>
          <c:spPr>
            <a:solidFill>
              <a:srgbClr val="668899"/>
            </a:solidFill>
          </c:spPr>
          <c:invertIfNegative val="0"/>
          <c:cat>
            <c:strRef>
              <c:f>Grafieken!$X$268:$X$269</c:f>
              <c:strCache>
                <c:ptCount val="2"/>
                <c:pt idx="0">
                  <c:v>Minstens 1 DB, DC+tarief of Cash Balance regeling</c:v>
                </c:pt>
                <c:pt idx="1">
                  <c:v>Uitsluitend DC</c:v>
                </c:pt>
              </c:strCache>
            </c:strRef>
          </c:cat>
          <c:val>
            <c:numRef>
              <c:f>(Tabellen!$J$17,Tabellen!$J$22)</c:f>
              <c:numCache>
                <c:formatCode>0.00%</c:formatCode>
                <c:ptCount val="2"/>
                <c:pt idx="0">
                  <c:v>0.41727745973700614</c:v>
                </c:pt>
                <c:pt idx="1">
                  <c:v>0.38587338607862454</c:v>
                </c:pt>
              </c:numCache>
            </c:numRef>
          </c:val>
        </c:ser>
        <c:ser>
          <c:idx val="3"/>
          <c:order val="3"/>
          <c:tx>
            <c:strRef>
              <c:f>Tabellen!$L$5</c:f>
              <c:strCache>
                <c:ptCount val="1"/>
                <c:pt idx="0">
                  <c:v>Leningen</c:v>
                </c:pt>
              </c:strCache>
            </c:strRef>
          </c:tx>
          <c:spPr>
            <a:solidFill>
              <a:srgbClr val="BAC9D0"/>
            </a:solidFill>
          </c:spPr>
          <c:invertIfNegative val="0"/>
          <c:cat>
            <c:strRef>
              <c:f>Grafieken!$X$268:$X$269</c:f>
              <c:strCache>
                <c:ptCount val="2"/>
                <c:pt idx="0">
                  <c:v>Minstens 1 DB, DC+tarief of Cash Balance regeling</c:v>
                </c:pt>
                <c:pt idx="1">
                  <c:v>Uitsluitend DC</c:v>
                </c:pt>
              </c:strCache>
            </c:strRef>
          </c:cat>
          <c:val>
            <c:numRef>
              <c:f>(Tabellen!$L$17,Tabellen!$L$22)</c:f>
              <c:numCache>
                <c:formatCode>0.00%</c:formatCode>
                <c:ptCount val="2"/>
                <c:pt idx="0">
                  <c:v>8.0152795288628044E-3</c:v>
                </c:pt>
                <c:pt idx="1">
                  <c:v>0</c:v>
                </c:pt>
              </c:numCache>
            </c:numRef>
          </c:val>
        </c:ser>
        <c:ser>
          <c:idx val="4"/>
          <c:order val="4"/>
          <c:tx>
            <c:strRef>
              <c:f>Tabellen!$M$5</c:f>
              <c:strCache>
                <c:ptCount val="1"/>
                <c:pt idx="0">
                  <c:v>Vastgoed</c:v>
                </c:pt>
              </c:strCache>
            </c:strRef>
          </c:tx>
          <c:invertIfNegative val="0"/>
          <c:cat>
            <c:strRef>
              <c:f>Grafieken!$X$268:$X$269</c:f>
              <c:strCache>
                <c:ptCount val="2"/>
                <c:pt idx="0">
                  <c:v>Minstens 1 DB, DC+tarief of Cash Balance regeling</c:v>
                </c:pt>
                <c:pt idx="1">
                  <c:v>Uitsluitend DC</c:v>
                </c:pt>
              </c:strCache>
            </c:strRef>
          </c:cat>
          <c:val>
            <c:numRef>
              <c:f>(Tabellen!$M$17,Tabellen!$M$22)</c:f>
              <c:numCache>
                <c:formatCode>0.00%</c:formatCode>
                <c:ptCount val="2"/>
                <c:pt idx="0">
                  <c:v>1.0608530824343534E-2</c:v>
                </c:pt>
                <c:pt idx="1">
                  <c:v>6.3714669167329431E-3</c:v>
                </c:pt>
              </c:numCache>
            </c:numRef>
          </c:val>
        </c:ser>
        <c:ser>
          <c:idx val="5"/>
          <c:order val="5"/>
          <c:tx>
            <c:strRef>
              <c:f>Tabellen!$N$5</c:f>
              <c:strCache>
                <c:ptCount val="1"/>
                <c:pt idx="0">
                  <c:v>Liquide middelen</c:v>
                </c:pt>
              </c:strCache>
            </c:strRef>
          </c:tx>
          <c:spPr>
            <a:solidFill>
              <a:srgbClr val="8B9A00"/>
            </a:solidFill>
          </c:spPr>
          <c:invertIfNegative val="0"/>
          <c:cat>
            <c:strRef>
              <c:f>Grafieken!$X$268:$X$269</c:f>
              <c:strCache>
                <c:ptCount val="2"/>
                <c:pt idx="0">
                  <c:v>Minstens 1 DB, DC+tarief of Cash Balance regeling</c:v>
                </c:pt>
                <c:pt idx="1">
                  <c:v>Uitsluitend DC</c:v>
                </c:pt>
              </c:strCache>
            </c:strRef>
          </c:cat>
          <c:val>
            <c:numRef>
              <c:f>(Tabellen!$N$17,Tabellen!$N$22)</c:f>
              <c:numCache>
                <c:formatCode>0.00%</c:formatCode>
                <c:ptCount val="2"/>
                <c:pt idx="0">
                  <c:v>5.8784422586536954E-2</c:v>
                </c:pt>
                <c:pt idx="1">
                  <c:v>3.5116197443022967E-2</c:v>
                </c:pt>
              </c:numCache>
            </c:numRef>
          </c:val>
        </c:ser>
        <c:ser>
          <c:idx val="6"/>
          <c:order val="6"/>
          <c:tx>
            <c:strRef>
              <c:f>Tabellen!$O$5</c:f>
              <c:strCache>
                <c:ptCount val="1"/>
                <c:pt idx="0">
                  <c:v>Andere</c:v>
                </c:pt>
              </c:strCache>
            </c:strRef>
          </c:tx>
          <c:spPr>
            <a:solidFill>
              <a:srgbClr val="A6A6A6"/>
            </a:solidFill>
          </c:spPr>
          <c:invertIfNegative val="0"/>
          <c:cat>
            <c:strRef>
              <c:f>Grafieken!$X$268:$X$269</c:f>
              <c:strCache>
                <c:ptCount val="2"/>
                <c:pt idx="0">
                  <c:v>Minstens 1 DB, DC+tarief of Cash Balance regeling</c:v>
                </c:pt>
                <c:pt idx="1">
                  <c:v>Uitsluitend DC</c:v>
                </c:pt>
              </c:strCache>
            </c:strRef>
          </c:cat>
          <c:val>
            <c:numRef>
              <c:f>(Tabellen!$O$17,Tabellen!$O$22)</c:f>
              <c:numCache>
                <c:formatCode>0.00%</c:formatCode>
                <c:ptCount val="2"/>
                <c:pt idx="0">
                  <c:v>5.0952111066866326E-2</c:v>
                </c:pt>
                <c:pt idx="1">
                  <c:v>9.0953942600125529E-2</c:v>
                </c:pt>
              </c:numCache>
            </c:numRef>
          </c:val>
        </c:ser>
        <c:dLbls>
          <c:showLegendKey val="0"/>
          <c:showVal val="0"/>
          <c:showCatName val="0"/>
          <c:showSerName val="0"/>
          <c:showPercent val="0"/>
          <c:showBubbleSize val="0"/>
        </c:dLbls>
        <c:gapWidth val="150"/>
        <c:shape val="box"/>
        <c:axId val="378107056"/>
        <c:axId val="378108624"/>
        <c:axId val="0"/>
        <c:extLst>
          <c:ext xmlns:c15="http://schemas.microsoft.com/office/drawing/2012/chart" uri="{02D57815-91ED-43cb-92C2-25804820EDAC}">
            <c15:filteredBarSeries>
              <c15:ser>
                <c:idx val="2"/>
                <c:order val="2"/>
                <c:tx>
                  <c:strRef>
                    <c:extLst>
                      <c:ext uri="{02D57815-91ED-43cb-92C2-25804820EDAC}">
                        <c15:formulaRef>
                          <c15:sqref>Tabellen!$K$5</c15:sqref>
                        </c15:formulaRef>
                      </c:ext>
                    </c:extLst>
                    <c:strCache>
                      <c:ptCount val="1"/>
                      <c:pt idx="0">
                        <c:v>ICB</c:v>
                      </c:pt>
                    </c:strCache>
                  </c:strRef>
                </c:tx>
                <c:spPr>
                  <a:solidFill>
                    <a:srgbClr val="BBCC00"/>
                  </a:solidFill>
                </c:spPr>
                <c:invertIfNegative val="0"/>
                <c:cat>
                  <c:strRef>
                    <c:extLst>
                      <c:ext uri="{02D57815-91ED-43cb-92C2-25804820EDAC}">
                        <c15:formulaRef>
                          <c15:sqref>Grafieken!$X$268:$X$269</c15:sqref>
                        </c15:formulaRef>
                      </c:ext>
                    </c:extLst>
                    <c:strCache>
                      <c:ptCount val="2"/>
                      <c:pt idx="0">
                        <c:v>Minstens 1 DB, DC+tarief of Cash Balance regeling</c:v>
                      </c:pt>
                      <c:pt idx="1">
                        <c:v>Uitsluitend DC</c:v>
                      </c:pt>
                    </c:strCache>
                  </c:strRef>
                </c:cat>
                <c:val>
                  <c:numRef>
                    <c:extLst>
                      <c:ext uri="{02D57815-91ED-43cb-92C2-25804820EDAC}">
                        <c15:formulaRef>
                          <c15:sqref>(Tabellen!$K$17,Tabellen!$K$22)</c15:sqref>
                        </c15:formulaRef>
                      </c:ext>
                    </c:extLst>
                    <c:numCache>
                      <c:formatCode>General</c:formatCode>
                      <c:ptCount val="2"/>
                    </c:numCache>
                  </c:numRef>
                </c:val>
              </c15:ser>
            </c15:filteredBarSeries>
          </c:ext>
        </c:extLst>
      </c:bar3DChart>
      <c:catAx>
        <c:axId val="378107056"/>
        <c:scaling>
          <c:orientation val="minMax"/>
        </c:scaling>
        <c:delete val="0"/>
        <c:axPos val="b"/>
        <c:numFmt formatCode="General" sourceLinked="0"/>
        <c:majorTickMark val="out"/>
        <c:minorTickMark val="none"/>
        <c:tickLblPos val="nextTo"/>
        <c:crossAx val="378108624"/>
        <c:crosses val="autoZero"/>
        <c:auto val="1"/>
        <c:lblAlgn val="ctr"/>
        <c:lblOffset val="100"/>
        <c:noMultiLvlLbl val="0"/>
      </c:catAx>
      <c:valAx>
        <c:axId val="378108624"/>
        <c:scaling>
          <c:orientation val="minMax"/>
        </c:scaling>
        <c:delete val="1"/>
        <c:axPos val="l"/>
        <c:numFmt formatCode="0.00%" sourceLinked="1"/>
        <c:majorTickMark val="out"/>
        <c:minorTickMark val="none"/>
        <c:tickLblPos val="none"/>
        <c:crossAx val="378107056"/>
        <c:crosses val="autoZero"/>
        <c:crossBetween val="between"/>
      </c:valAx>
    </c:plotArea>
    <c:legend>
      <c:legendPos val="b"/>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a:t>Samenhang aantal IBP's - balanstotaal - aantal deelnemers</a:t>
            </a:r>
          </a:p>
        </c:rich>
      </c:tx>
      <c:overlay val="0"/>
    </c:title>
    <c:autoTitleDeleted val="0"/>
    <c:view3D>
      <c:rotX val="0"/>
      <c:rotY val="0"/>
      <c:rAngAx val="0"/>
    </c:view3D>
    <c:floor>
      <c:thickness val="0"/>
    </c:floor>
    <c:sideWall>
      <c:thickness val="0"/>
    </c:sideWall>
    <c:backWall>
      <c:thickness val="0"/>
    </c:backWall>
    <c:plotArea>
      <c:layout/>
      <c:bar3DChart>
        <c:barDir val="col"/>
        <c:grouping val="clustered"/>
        <c:varyColors val="0"/>
        <c:ser>
          <c:idx val="1"/>
          <c:order val="0"/>
          <c:tx>
            <c:strRef>
              <c:f>Grafieken!$Z$417</c:f>
              <c:strCache>
                <c:ptCount val="1"/>
                <c:pt idx="0">
                  <c:v>% van aantal IBP's</c:v>
                </c:pt>
              </c:strCache>
            </c:strRef>
          </c:tx>
          <c:spPr>
            <a:solidFill>
              <a:srgbClr val="668899"/>
            </a:solidFill>
          </c:spPr>
          <c:invertIfNegative val="0"/>
          <c:cat>
            <c:strRef>
              <c:f>Grafieken!$X$418:$X$419</c:f>
              <c:strCache>
                <c:ptCount val="2"/>
                <c:pt idx="0">
                  <c:v>Enkel Belgische activiteiten</c:v>
                </c:pt>
                <c:pt idx="1">
                  <c:v>Ook grensoverschrijdende activiteiten</c:v>
                </c:pt>
              </c:strCache>
            </c:strRef>
          </c:cat>
          <c:val>
            <c:numRef>
              <c:f>Grafieken!$Z$418:$Z$419</c:f>
              <c:numCache>
                <c:formatCode>0.00%</c:formatCode>
                <c:ptCount val="2"/>
                <c:pt idx="0">
                  <c:v>0.90049751243781095</c:v>
                </c:pt>
                <c:pt idx="1">
                  <c:v>9.950248756218906E-2</c:v>
                </c:pt>
              </c:numCache>
            </c:numRef>
          </c:val>
        </c:ser>
        <c:ser>
          <c:idx val="0"/>
          <c:order val="1"/>
          <c:tx>
            <c:strRef>
              <c:f>Grafieken!$AB$417</c:f>
              <c:strCache>
                <c:ptCount val="1"/>
                <c:pt idx="0">
                  <c:v>% v. balanstotaal</c:v>
                </c:pt>
              </c:strCache>
            </c:strRef>
          </c:tx>
          <c:spPr>
            <a:solidFill>
              <a:srgbClr val="BBCC00"/>
            </a:solidFill>
          </c:spPr>
          <c:invertIfNegative val="0"/>
          <c:cat>
            <c:strRef>
              <c:f>Grafieken!$X$418:$X$419</c:f>
              <c:strCache>
                <c:ptCount val="2"/>
                <c:pt idx="0">
                  <c:v>Enkel Belgische activiteiten</c:v>
                </c:pt>
                <c:pt idx="1">
                  <c:v>Ook grensoverschrijdende activiteiten</c:v>
                </c:pt>
              </c:strCache>
            </c:strRef>
          </c:cat>
          <c:val>
            <c:numRef>
              <c:f>Grafieken!$AB$418:$AB$419</c:f>
              <c:numCache>
                <c:formatCode>0.00%</c:formatCode>
                <c:ptCount val="2"/>
                <c:pt idx="0">
                  <c:v>0.74742453320617663</c:v>
                </c:pt>
                <c:pt idx="1">
                  <c:v>0.2525754667938232</c:v>
                </c:pt>
              </c:numCache>
            </c:numRef>
          </c:val>
        </c:ser>
        <c:ser>
          <c:idx val="2"/>
          <c:order val="2"/>
          <c:tx>
            <c:strRef>
              <c:f>Grafieken!$AD$417</c:f>
              <c:strCache>
                <c:ptCount val="1"/>
                <c:pt idx="0">
                  <c:v>% v. aantal deelnemers</c:v>
                </c:pt>
              </c:strCache>
            </c:strRef>
          </c:tx>
          <c:spPr>
            <a:solidFill>
              <a:srgbClr val="002244"/>
            </a:solidFill>
          </c:spPr>
          <c:invertIfNegative val="0"/>
          <c:cat>
            <c:strRef>
              <c:f>Grafieken!$X$418:$X$419</c:f>
              <c:strCache>
                <c:ptCount val="2"/>
                <c:pt idx="0">
                  <c:v>Enkel Belgische activiteiten</c:v>
                </c:pt>
                <c:pt idx="1">
                  <c:v>Ook grensoverschrijdende activiteiten</c:v>
                </c:pt>
              </c:strCache>
            </c:strRef>
          </c:cat>
          <c:val>
            <c:numRef>
              <c:f>Grafieken!$AD$418:$AD$419</c:f>
              <c:numCache>
                <c:formatCode>0.00%</c:formatCode>
                <c:ptCount val="2"/>
                <c:pt idx="0">
                  <c:v>0.96489738023369453</c:v>
                </c:pt>
                <c:pt idx="1">
                  <c:v>3.510261976630543E-2</c:v>
                </c:pt>
              </c:numCache>
            </c:numRef>
          </c:val>
        </c:ser>
        <c:dLbls>
          <c:showLegendKey val="0"/>
          <c:showVal val="0"/>
          <c:showCatName val="0"/>
          <c:showSerName val="0"/>
          <c:showPercent val="0"/>
          <c:showBubbleSize val="0"/>
        </c:dLbls>
        <c:gapWidth val="150"/>
        <c:shape val="box"/>
        <c:axId val="364517136"/>
        <c:axId val="364516744"/>
        <c:axId val="0"/>
      </c:bar3DChart>
      <c:catAx>
        <c:axId val="364517136"/>
        <c:scaling>
          <c:orientation val="minMax"/>
        </c:scaling>
        <c:delete val="0"/>
        <c:axPos val="b"/>
        <c:numFmt formatCode="General" sourceLinked="1"/>
        <c:majorTickMark val="out"/>
        <c:minorTickMark val="none"/>
        <c:tickLblPos val="nextTo"/>
        <c:crossAx val="364516744"/>
        <c:crosses val="autoZero"/>
        <c:auto val="1"/>
        <c:lblAlgn val="ctr"/>
        <c:lblOffset val="100"/>
        <c:noMultiLvlLbl val="0"/>
      </c:catAx>
      <c:valAx>
        <c:axId val="364516744"/>
        <c:scaling>
          <c:orientation val="minMax"/>
        </c:scaling>
        <c:delete val="0"/>
        <c:axPos val="l"/>
        <c:majorGridlines/>
        <c:numFmt formatCode="0.00%" sourceLinked="1"/>
        <c:majorTickMark val="out"/>
        <c:minorTickMark val="none"/>
        <c:tickLblPos val="nextTo"/>
        <c:crossAx val="364517136"/>
        <c:crosses val="autoZero"/>
        <c:crossBetween val="between"/>
      </c:valAx>
    </c:plotArea>
    <c:legend>
      <c:legendPos val="b"/>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800"/>
              <a:t>(in miljard</a:t>
            </a:r>
            <a:r>
              <a:rPr lang="en-US" sz="800" baseline="0"/>
              <a:t> euro)</a:t>
            </a:r>
            <a:endParaRPr lang="en-US" sz="800"/>
          </a:p>
        </c:rich>
      </c:tx>
      <c:layout>
        <c:manualLayout>
          <c:xMode val="edge"/>
          <c:yMode val="edge"/>
          <c:x val="0.43103049987180414"/>
          <c:y val="0.1451767389923182"/>
        </c:manualLayout>
      </c:layout>
      <c:overlay val="0"/>
    </c:title>
    <c:autoTitleDeleted val="0"/>
    <c:plotArea>
      <c:layout/>
      <c:barChart>
        <c:barDir val="col"/>
        <c:grouping val="clustered"/>
        <c:varyColors val="0"/>
        <c:ser>
          <c:idx val="0"/>
          <c:order val="0"/>
          <c:tx>
            <c:strRef>
              <c:f>Grafieken!$W$447</c:f>
              <c:strCache>
                <c:ptCount val="1"/>
                <c:pt idx="0">
                  <c:v>Balanstotaal XB-IBP's</c:v>
                </c:pt>
              </c:strCache>
            </c:strRef>
          </c:tx>
          <c:spPr>
            <a:solidFill>
              <a:srgbClr val="002244"/>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Grafieken!$V$449:$V$458</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Grafieken!$W$449:$W$458</c:f>
              <c:numCache>
                <c:formatCode>0.0</c:formatCode>
                <c:ptCount val="10"/>
                <c:pt idx="0">
                  <c:v>0.15848476578000001</c:v>
                </c:pt>
                <c:pt idx="1">
                  <c:v>0.19540602277999999</c:v>
                </c:pt>
                <c:pt idx="2">
                  <c:v>0.31269691446000003</c:v>
                </c:pt>
                <c:pt idx="3">
                  <c:v>0.46265149288999996</c:v>
                </c:pt>
                <c:pt idx="4" formatCode="#,##0.0">
                  <c:v>0.66969123052000001</c:v>
                </c:pt>
                <c:pt idx="5" formatCode="#,##0.0">
                  <c:v>1.41653265845</c:v>
                </c:pt>
                <c:pt idx="6" formatCode="#,##0.0">
                  <c:v>2.3245709938000001</c:v>
                </c:pt>
                <c:pt idx="7" formatCode="#,##0.0">
                  <c:v>2.5777331928800002</c:v>
                </c:pt>
                <c:pt idx="8" formatCode="#,##0.0">
                  <c:v>5.08587516463</c:v>
                </c:pt>
                <c:pt idx="9" formatCode="#,##0.0">
                  <c:v>8.8772568653199997</c:v>
                </c:pt>
              </c:numCache>
            </c:numRef>
          </c:val>
        </c:ser>
        <c:ser>
          <c:idx val="2"/>
          <c:order val="2"/>
          <c:tx>
            <c:strRef>
              <c:f>Grafieken!$Y$447</c:f>
              <c:strCache>
                <c:ptCount val="1"/>
                <c:pt idx="0">
                  <c:v>Balanstotaal IBP's met enkel Belgische activiteiten</c:v>
                </c:pt>
              </c:strCache>
            </c:strRef>
          </c:tx>
          <c:spPr>
            <a:solidFill>
              <a:srgbClr val="BBCC00"/>
            </a:solidFill>
          </c:spPr>
          <c:invertIfNegative val="0"/>
          <c:dLbls>
            <c:numFmt formatCode="#,##0.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Grafieken!$V$449:$V$458</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Grafieken!$Y$449:$Y$458</c:f>
              <c:numCache>
                <c:formatCode>0.0</c:formatCode>
                <c:ptCount val="10"/>
                <c:pt idx="0">
                  <c:v>12.298506037019994</c:v>
                </c:pt>
                <c:pt idx="1">
                  <c:v>14.032481385540001</c:v>
                </c:pt>
                <c:pt idx="2">
                  <c:v>15.634034964909995</c:v>
                </c:pt>
                <c:pt idx="3">
                  <c:v>15.5832989501</c:v>
                </c:pt>
                <c:pt idx="4" formatCode="#,##0.0">
                  <c:v>17.916894904750002</c:v>
                </c:pt>
                <c:pt idx="5" formatCode="#,##0.0">
                  <c:v>18.978858880459995</c:v>
                </c:pt>
                <c:pt idx="6" formatCode="#,##0.0">
                  <c:v>21.044664351359998</c:v>
                </c:pt>
                <c:pt idx="7" formatCode="#,##0.0">
                  <c:v>22.116265540730012</c:v>
                </c:pt>
                <c:pt idx="8" formatCode="#,##0.0">
                  <c:v>24.69516928645</c:v>
                </c:pt>
                <c:pt idx="9" formatCode="#,##0.0">
                  <c:v>26.269609316819992</c:v>
                </c:pt>
              </c:numCache>
            </c:numRef>
          </c:val>
        </c:ser>
        <c:dLbls>
          <c:showLegendKey val="0"/>
          <c:showVal val="0"/>
          <c:showCatName val="0"/>
          <c:showSerName val="0"/>
          <c:showPercent val="0"/>
          <c:showBubbleSize val="0"/>
        </c:dLbls>
        <c:gapWidth val="50"/>
        <c:axId val="364515960"/>
        <c:axId val="364515568"/>
      </c:barChart>
      <c:lineChart>
        <c:grouping val="stacked"/>
        <c:varyColors val="0"/>
        <c:ser>
          <c:idx val="1"/>
          <c:order val="1"/>
          <c:tx>
            <c:strRef>
              <c:f>Grafieken!$X$447</c:f>
              <c:strCache>
                <c:ptCount val="1"/>
                <c:pt idx="0">
                  <c:v>Balanstotaal sector</c:v>
                </c:pt>
              </c:strCache>
            </c:strRef>
          </c:tx>
          <c:dLbls>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Grafieken!$V$449:$V$458</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Grafieken!$X$449:$X$458</c:f>
              <c:numCache>
                <c:formatCode>#,##0.0_ ;[Red]\-#,##0.0\ </c:formatCode>
                <c:ptCount val="10"/>
                <c:pt idx="0">
                  <c:v>12.456990802799996</c:v>
                </c:pt>
                <c:pt idx="1">
                  <c:v>14.227887408320001</c:v>
                </c:pt>
                <c:pt idx="2">
                  <c:v>15.946731879369993</c:v>
                </c:pt>
                <c:pt idx="3">
                  <c:v>16.045950442990002</c:v>
                </c:pt>
                <c:pt idx="4">
                  <c:v>18.59</c:v>
                </c:pt>
                <c:pt idx="5">
                  <c:v>20.395391538909998</c:v>
                </c:pt>
                <c:pt idx="6">
                  <c:v>23.369235345160003</c:v>
                </c:pt>
                <c:pt idx="7">
                  <c:v>24.693998733610002</c:v>
                </c:pt>
                <c:pt idx="8">
                  <c:v>29.781044451080003</c:v>
                </c:pt>
                <c:pt idx="9" formatCode="#,##0.0">
                  <c:v>35.146866182139981</c:v>
                </c:pt>
              </c:numCache>
            </c:numRef>
          </c:val>
          <c:smooth val="0"/>
        </c:ser>
        <c:dLbls>
          <c:showLegendKey val="0"/>
          <c:showVal val="0"/>
          <c:showCatName val="0"/>
          <c:showSerName val="0"/>
          <c:showPercent val="0"/>
          <c:showBubbleSize val="0"/>
        </c:dLbls>
        <c:marker val="1"/>
        <c:smooth val="0"/>
        <c:axId val="364515960"/>
        <c:axId val="364515568"/>
      </c:lineChart>
      <c:catAx>
        <c:axId val="364515960"/>
        <c:scaling>
          <c:orientation val="minMax"/>
        </c:scaling>
        <c:delete val="0"/>
        <c:axPos val="b"/>
        <c:numFmt formatCode="General" sourceLinked="1"/>
        <c:majorTickMark val="out"/>
        <c:minorTickMark val="none"/>
        <c:tickLblPos val="nextTo"/>
        <c:crossAx val="364515568"/>
        <c:crosses val="autoZero"/>
        <c:auto val="1"/>
        <c:lblAlgn val="ctr"/>
        <c:lblOffset val="100"/>
        <c:noMultiLvlLbl val="0"/>
      </c:catAx>
      <c:valAx>
        <c:axId val="364515568"/>
        <c:scaling>
          <c:orientation val="minMax"/>
        </c:scaling>
        <c:delete val="0"/>
        <c:axPos val="l"/>
        <c:numFmt formatCode="0.0" sourceLinked="1"/>
        <c:majorTickMark val="out"/>
        <c:minorTickMark val="none"/>
        <c:tickLblPos val="nextTo"/>
        <c:crossAx val="364515960"/>
        <c:crosses val="autoZero"/>
        <c:crossBetween val="between"/>
      </c:valAx>
      <c:spPr>
        <a:noFill/>
        <a:ln w="25400">
          <a:noFill/>
        </a:ln>
      </c:spPr>
    </c:plotArea>
    <c:legend>
      <c:legendPos val="b"/>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nl-BE" sz="1400"/>
              <a:t>Dekkingsgraad</a:t>
            </a:r>
          </a:p>
        </c:rich>
      </c:tx>
      <c:overlay val="0"/>
    </c:title>
    <c:autoTitleDeleted val="0"/>
    <c:view3D>
      <c:rotX val="0"/>
      <c:rotY val="0"/>
      <c:rAngAx val="0"/>
    </c:view3D>
    <c:floor>
      <c:thickness val="0"/>
    </c:floor>
    <c:sideWall>
      <c:thickness val="0"/>
    </c:sideWall>
    <c:backWall>
      <c:thickness val="0"/>
    </c:backWall>
    <c:plotArea>
      <c:layout>
        <c:manualLayout>
          <c:layoutTarget val="inner"/>
          <c:xMode val="edge"/>
          <c:yMode val="edge"/>
          <c:x val="0.12974381723411335"/>
          <c:y val="0.10631060477060512"/>
          <c:w val="0.84061679790026156"/>
          <c:h val="0.57679058765056201"/>
        </c:manualLayout>
      </c:layout>
      <c:bar3DChart>
        <c:barDir val="col"/>
        <c:grouping val="clustered"/>
        <c:varyColors val="0"/>
        <c:ser>
          <c:idx val="0"/>
          <c:order val="0"/>
          <c:tx>
            <c:strRef>
              <c:f>Tabellen!$E$5</c:f>
              <c:strCache>
                <c:ptCount val="1"/>
                <c:pt idx="0">
                  <c:v>Dekkingsgraad KTV + marge</c:v>
                </c:pt>
              </c:strCache>
            </c:strRef>
          </c:tx>
          <c:spPr>
            <a:solidFill>
              <a:srgbClr val="002244"/>
            </a:solidFill>
          </c:spPr>
          <c:invertIfNegative val="0"/>
          <c:cat>
            <c:strRef>
              <c:f>Tabellen!$B$24:$B$25</c:f>
              <c:strCache>
                <c:ptCount val="2"/>
                <c:pt idx="0">
                  <c:v>Enkel Belgische activiteiten</c:v>
                </c:pt>
                <c:pt idx="1">
                  <c:v>Ook grensoverschrijdende activiteiten</c:v>
                </c:pt>
              </c:strCache>
            </c:strRef>
          </c:cat>
          <c:val>
            <c:numRef>
              <c:f>Tabellen!$E$24:$E$25</c:f>
              <c:numCache>
                <c:formatCode>0.00%</c:formatCode>
                <c:ptCount val="2"/>
                <c:pt idx="0">
                  <c:v>1.5920655811329798</c:v>
                </c:pt>
                <c:pt idx="1">
                  <c:v>1.2165263735342342</c:v>
                </c:pt>
              </c:numCache>
            </c:numRef>
          </c:val>
        </c:ser>
        <c:ser>
          <c:idx val="1"/>
          <c:order val="1"/>
          <c:tx>
            <c:strRef>
              <c:f>Tabellen!$F$5</c:f>
              <c:strCache>
                <c:ptCount val="1"/>
                <c:pt idx="0">
                  <c:v>Dekkingsgraad LTV + marge</c:v>
                </c:pt>
              </c:strCache>
            </c:strRef>
          </c:tx>
          <c:spPr>
            <a:solidFill>
              <a:srgbClr val="BBCC00"/>
            </a:solidFill>
          </c:spPr>
          <c:invertIfNegative val="0"/>
          <c:cat>
            <c:strRef>
              <c:f>Tabellen!$B$24:$B$25</c:f>
              <c:strCache>
                <c:ptCount val="2"/>
                <c:pt idx="0">
                  <c:v>Enkel Belgische activiteiten</c:v>
                </c:pt>
                <c:pt idx="1">
                  <c:v>Ook grensoverschrijdende activiteiten</c:v>
                </c:pt>
              </c:strCache>
            </c:strRef>
          </c:cat>
          <c:val>
            <c:numRef>
              <c:f>Tabellen!$F$24:$F$25</c:f>
              <c:numCache>
                <c:formatCode>0.00%</c:formatCode>
                <c:ptCount val="2"/>
                <c:pt idx="0">
                  <c:v>1.3092463657948161</c:v>
                </c:pt>
                <c:pt idx="1">
                  <c:v>1.0554829652760194</c:v>
                </c:pt>
              </c:numCache>
            </c:numRef>
          </c:val>
        </c:ser>
        <c:dLbls>
          <c:showLegendKey val="0"/>
          <c:showVal val="0"/>
          <c:showCatName val="0"/>
          <c:showSerName val="0"/>
          <c:showPercent val="0"/>
          <c:showBubbleSize val="0"/>
        </c:dLbls>
        <c:gapWidth val="150"/>
        <c:shape val="box"/>
        <c:axId val="364514784"/>
        <c:axId val="364514392"/>
        <c:axId val="0"/>
      </c:bar3DChart>
      <c:catAx>
        <c:axId val="364514784"/>
        <c:scaling>
          <c:orientation val="minMax"/>
        </c:scaling>
        <c:delete val="0"/>
        <c:axPos val="b"/>
        <c:numFmt formatCode="General" sourceLinked="0"/>
        <c:majorTickMark val="out"/>
        <c:minorTickMark val="none"/>
        <c:tickLblPos val="nextTo"/>
        <c:txPr>
          <a:bodyPr rot="0" vert="horz"/>
          <a:lstStyle/>
          <a:p>
            <a:pPr>
              <a:defRPr/>
            </a:pPr>
            <a:endParaRPr lang="nl-BE"/>
          </a:p>
        </c:txPr>
        <c:crossAx val="364514392"/>
        <c:crosses val="autoZero"/>
        <c:auto val="1"/>
        <c:lblAlgn val="ctr"/>
        <c:lblOffset val="100"/>
        <c:noMultiLvlLbl val="0"/>
      </c:catAx>
      <c:valAx>
        <c:axId val="364514392"/>
        <c:scaling>
          <c:orientation val="minMax"/>
        </c:scaling>
        <c:delete val="0"/>
        <c:axPos val="l"/>
        <c:majorGridlines/>
        <c:numFmt formatCode="0.00%" sourceLinked="1"/>
        <c:majorTickMark val="out"/>
        <c:minorTickMark val="none"/>
        <c:tickLblPos val="nextTo"/>
        <c:crossAx val="364514784"/>
        <c:crosses val="autoZero"/>
        <c:crossBetween val="between"/>
      </c:valAx>
    </c:plotArea>
    <c:legend>
      <c:legendPos val="b"/>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a:t>Samenstelling portefeuille met uitsplitsing ICB’s</a:t>
            </a:r>
          </a:p>
        </c:rich>
      </c:tx>
      <c:overlay val="0"/>
    </c:title>
    <c:autoTitleDeleted val="0"/>
    <c:view3D>
      <c:rotX val="0"/>
      <c:rotY val="0"/>
      <c:rAngAx val="0"/>
    </c:view3D>
    <c:floor>
      <c:thickness val="0"/>
    </c:floor>
    <c:sideWall>
      <c:thickness val="0"/>
    </c:sideWall>
    <c:backWall>
      <c:thickness val="0"/>
    </c:backWall>
    <c:plotArea>
      <c:layout>
        <c:manualLayout>
          <c:layoutTarget val="inner"/>
          <c:xMode val="edge"/>
          <c:yMode val="edge"/>
          <c:x val="2.4322830292979547E-2"/>
          <c:y val="0.1039857015192136"/>
          <c:w val="0.95135433941404091"/>
          <c:h val="0.75969770534715331"/>
        </c:manualLayout>
      </c:layout>
      <c:bar3DChart>
        <c:barDir val="col"/>
        <c:grouping val="stacked"/>
        <c:varyColors val="0"/>
        <c:ser>
          <c:idx val="0"/>
          <c:order val="0"/>
          <c:tx>
            <c:strRef>
              <c:f>Tabellen!$I$5</c:f>
              <c:strCache>
                <c:ptCount val="1"/>
                <c:pt idx="0">
                  <c:v>Obligaties</c:v>
                </c:pt>
              </c:strCache>
            </c:strRef>
          </c:tx>
          <c:spPr>
            <a:solidFill>
              <a:srgbClr val="002244"/>
            </a:solidFill>
          </c:spPr>
          <c:invertIfNegative val="0"/>
          <c:cat>
            <c:strRef>
              <c:f>Tabellen!$B$24:$B$25</c:f>
              <c:strCache>
                <c:ptCount val="2"/>
                <c:pt idx="0">
                  <c:v>Enkel Belgische activiteiten</c:v>
                </c:pt>
                <c:pt idx="1">
                  <c:v>Ook grensoverschrijdende activiteiten</c:v>
                </c:pt>
              </c:strCache>
            </c:strRef>
          </c:cat>
          <c:val>
            <c:numRef>
              <c:f>Tabellen!$I$24:$I$25</c:f>
              <c:numCache>
                <c:formatCode>0.00%</c:formatCode>
                <c:ptCount val="2"/>
                <c:pt idx="0">
                  <c:v>0.44829197645939589</c:v>
                </c:pt>
                <c:pt idx="1">
                  <c:v>0.47854667714510779</c:v>
                </c:pt>
              </c:numCache>
            </c:numRef>
          </c:val>
        </c:ser>
        <c:ser>
          <c:idx val="1"/>
          <c:order val="1"/>
          <c:tx>
            <c:strRef>
              <c:f>Tabellen!$J$5</c:f>
              <c:strCache>
                <c:ptCount val="1"/>
                <c:pt idx="0">
                  <c:v>Aandelen</c:v>
                </c:pt>
              </c:strCache>
            </c:strRef>
          </c:tx>
          <c:spPr>
            <a:solidFill>
              <a:srgbClr val="668899"/>
            </a:solidFill>
          </c:spPr>
          <c:invertIfNegative val="0"/>
          <c:cat>
            <c:strRef>
              <c:f>Tabellen!$B$24:$B$25</c:f>
              <c:strCache>
                <c:ptCount val="2"/>
                <c:pt idx="0">
                  <c:v>Enkel Belgische activiteiten</c:v>
                </c:pt>
                <c:pt idx="1">
                  <c:v>Ook grensoverschrijdende activiteiten</c:v>
                </c:pt>
              </c:strCache>
            </c:strRef>
          </c:cat>
          <c:val>
            <c:numRef>
              <c:f>Tabellen!$J$24:$J$25</c:f>
              <c:numCache>
                <c:formatCode>0.00%</c:formatCode>
                <c:ptCount val="2"/>
                <c:pt idx="0">
                  <c:v>0.40138423466473222</c:v>
                </c:pt>
                <c:pt idx="1">
                  <c:v>0.45851152997095046</c:v>
                </c:pt>
              </c:numCache>
            </c:numRef>
          </c:val>
        </c:ser>
        <c:ser>
          <c:idx val="3"/>
          <c:order val="3"/>
          <c:tx>
            <c:strRef>
              <c:f>Tabellen!$L$5</c:f>
              <c:strCache>
                <c:ptCount val="1"/>
                <c:pt idx="0">
                  <c:v>Leningen</c:v>
                </c:pt>
              </c:strCache>
            </c:strRef>
          </c:tx>
          <c:spPr>
            <a:solidFill>
              <a:srgbClr val="9EB3BE"/>
            </a:solidFill>
          </c:spPr>
          <c:invertIfNegative val="0"/>
          <c:cat>
            <c:strRef>
              <c:f>Tabellen!$B$24:$B$25</c:f>
              <c:strCache>
                <c:ptCount val="2"/>
                <c:pt idx="0">
                  <c:v>Enkel Belgische activiteiten</c:v>
                </c:pt>
                <c:pt idx="1">
                  <c:v>Ook grensoverschrijdende activiteiten</c:v>
                </c:pt>
              </c:strCache>
            </c:strRef>
          </c:cat>
          <c:val>
            <c:numRef>
              <c:f>Tabellen!$L$24:$L$25</c:f>
              <c:numCache>
                <c:formatCode>0.00%</c:formatCode>
                <c:ptCount val="2"/>
                <c:pt idx="0">
                  <c:v>1.0101019972665239E-2</c:v>
                </c:pt>
                <c:pt idx="1">
                  <c:v>0</c:v>
                </c:pt>
              </c:numCache>
            </c:numRef>
          </c:val>
        </c:ser>
        <c:ser>
          <c:idx val="4"/>
          <c:order val="4"/>
          <c:tx>
            <c:strRef>
              <c:f>Tabellen!$M$5</c:f>
              <c:strCache>
                <c:ptCount val="1"/>
                <c:pt idx="0">
                  <c:v>Vastgoed</c:v>
                </c:pt>
              </c:strCache>
            </c:strRef>
          </c:tx>
          <c:invertIfNegative val="0"/>
          <c:cat>
            <c:strRef>
              <c:f>Tabellen!$B$24:$B$25</c:f>
              <c:strCache>
                <c:ptCount val="2"/>
                <c:pt idx="0">
                  <c:v>Enkel Belgische activiteiten</c:v>
                </c:pt>
                <c:pt idx="1">
                  <c:v>Ook grensoverschrijdende activiteiten</c:v>
                </c:pt>
              </c:strCache>
            </c:strRef>
          </c:cat>
          <c:val>
            <c:numRef>
              <c:f>Tabellen!$M$24:$M$25</c:f>
              <c:numCache>
                <c:formatCode>0.00%</c:formatCode>
                <c:ptCount val="2"/>
                <c:pt idx="0">
                  <c:v>1.3264364200674958E-2</c:v>
                </c:pt>
                <c:pt idx="1">
                  <c:v>1.6831185887093932E-3</c:v>
                </c:pt>
              </c:numCache>
            </c:numRef>
          </c:val>
        </c:ser>
        <c:ser>
          <c:idx val="5"/>
          <c:order val="5"/>
          <c:tx>
            <c:strRef>
              <c:f>Tabellen!$N$5</c:f>
              <c:strCache>
                <c:ptCount val="1"/>
                <c:pt idx="0">
                  <c:v>Liquide middelen</c:v>
                </c:pt>
              </c:strCache>
            </c:strRef>
          </c:tx>
          <c:spPr>
            <a:solidFill>
              <a:srgbClr val="8B9A00"/>
            </a:solidFill>
          </c:spPr>
          <c:invertIfNegative val="0"/>
          <c:cat>
            <c:strRef>
              <c:f>Tabellen!$B$24:$B$25</c:f>
              <c:strCache>
                <c:ptCount val="2"/>
                <c:pt idx="0">
                  <c:v>Enkel Belgische activiteiten</c:v>
                </c:pt>
                <c:pt idx="1">
                  <c:v>Ook grensoverschrijdende activiteiten</c:v>
                </c:pt>
              </c:strCache>
            </c:strRef>
          </c:cat>
          <c:val>
            <c:numRef>
              <c:f>Tabellen!$N$24:$N$25</c:f>
              <c:numCache>
                <c:formatCode>0.00%</c:formatCode>
                <c:ptCount val="2"/>
                <c:pt idx="0">
                  <c:v>6.2293545499033626E-2</c:v>
                </c:pt>
                <c:pt idx="1">
                  <c:v>4.3114429728446965E-2</c:v>
                </c:pt>
              </c:numCache>
            </c:numRef>
          </c:val>
        </c:ser>
        <c:ser>
          <c:idx val="6"/>
          <c:order val="6"/>
          <c:tx>
            <c:strRef>
              <c:f>Tabellen!$O$5</c:f>
              <c:strCache>
                <c:ptCount val="1"/>
                <c:pt idx="0">
                  <c:v>Andere</c:v>
                </c:pt>
              </c:strCache>
            </c:strRef>
          </c:tx>
          <c:spPr>
            <a:solidFill>
              <a:srgbClr val="A6A6A6"/>
            </a:solidFill>
          </c:spPr>
          <c:invertIfNegative val="0"/>
          <c:cat>
            <c:strRef>
              <c:f>Tabellen!$B$24:$B$25</c:f>
              <c:strCache>
                <c:ptCount val="2"/>
                <c:pt idx="0">
                  <c:v>Enkel Belgische activiteiten</c:v>
                </c:pt>
                <c:pt idx="1">
                  <c:v>Ook grensoverschrijdende activiteiten</c:v>
                </c:pt>
              </c:strCache>
            </c:strRef>
          </c:cat>
          <c:val>
            <c:numRef>
              <c:f>Tabellen!$O$24:$O$25</c:f>
              <c:numCache>
                <c:formatCode>0.00%</c:formatCode>
                <c:ptCount val="2"/>
                <c:pt idx="0">
                  <c:v>6.4664859203497918E-2</c:v>
                </c:pt>
                <c:pt idx="1">
                  <c:v>1.8144244566785463E-2</c:v>
                </c:pt>
              </c:numCache>
            </c:numRef>
          </c:val>
        </c:ser>
        <c:dLbls>
          <c:showLegendKey val="0"/>
          <c:showVal val="0"/>
          <c:showCatName val="0"/>
          <c:showSerName val="0"/>
          <c:showPercent val="0"/>
          <c:showBubbleSize val="0"/>
        </c:dLbls>
        <c:gapWidth val="82"/>
        <c:shape val="box"/>
        <c:axId val="364513608"/>
        <c:axId val="364513216"/>
        <c:axId val="0"/>
        <c:extLst>
          <c:ext xmlns:c15="http://schemas.microsoft.com/office/drawing/2012/chart" uri="{02D57815-91ED-43cb-92C2-25804820EDAC}">
            <c15:filteredBarSeries>
              <c15:ser>
                <c:idx val="2"/>
                <c:order val="2"/>
                <c:tx>
                  <c:strRef>
                    <c:extLst>
                      <c:ext uri="{02D57815-91ED-43cb-92C2-25804820EDAC}">
                        <c15:formulaRef>
                          <c15:sqref>Tabellen!$K$5</c15:sqref>
                        </c15:formulaRef>
                      </c:ext>
                    </c:extLst>
                    <c:strCache>
                      <c:ptCount val="1"/>
                      <c:pt idx="0">
                        <c:v>ICB</c:v>
                      </c:pt>
                    </c:strCache>
                  </c:strRef>
                </c:tx>
                <c:spPr>
                  <a:solidFill>
                    <a:srgbClr val="BBCC00"/>
                  </a:solidFill>
                </c:spPr>
                <c:invertIfNegative val="0"/>
                <c:cat>
                  <c:strRef>
                    <c:extLst>
                      <c:ext uri="{02D57815-91ED-43cb-92C2-25804820EDAC}">
                        <c15:formulaRef>
                          <c15:sqref>Tabellen!$B$24:$B$25</c15:sqref>
                        </c15:formulaRef>
                      </c:ext>
                    </c:extLst>
                    <c:strCache>
                      <c:ptCount val="2"/>
                      <c:pt idx="0">
                        <c:v>Enkel Belgische activiteiten</c:v>
                      </c:pt>
                      <c:pt idx="1">
                        <c:v>Ook grensoverschrijdende activiteiten</c:v>
                      </c:pt>
                    </c:strCache>
                  </c:strRef>
                </c:cat>
                <c:val>
                  <c:numRef>
                    <c:extLst>
                      <c:ext uri="{02D57815-91ED-43cb-92C2-25804820EDAC}">
                        <c15:formulaRef>
                          <c15:sqref>Tabellen!$K$24:$K$25</c15:sqref>
                        </c15:formulaRef>
                      </c:ext>
                    </c:extLst>
                    <c:numCache>
                      <c:formatCode>General</c:formatCode>
                      <c:ptCount val="2"/>
                    </c:numCache>
                  </c:numRef>
                </c:val>
              </c15:ser>
            </c15:filteredBarSeries>
          </c:ext>
        </c:extLst>
      </c:bar3DChart>
      <c:catAx>
        <c:axId val="364513608"/>
        <c:scaling>
          <c:orientation val="minMax"/>
        </c:scaling>
        <c:delete val="0"/>
        <c:axPos val="b"/>
        <c:numFmt formatCode="General" sourceLinked="0"/>
        <c:majorTickMark val="out"/>
        <c:minorTickMark val="none"/>
        <c:tickLblPos val="nextTo"/>
        <c:crossAx val="364513216"/>
        <c:crosses val="autoZero"/>
        <c:auto val="1"/>
        <c:lblAlgn val="ctr"/>
        <c:lblOffset val="100"/>
        <c:noMultiLvlLbl val="0"/>
      </c:catAx>
      <c:valAx>
        <c:axId val="364513216"/>
        <c:scaling>
          <c:orientation val="minMax"/>
        </c:scaling>
        <c:delete val="1"/>
        <c:axPos val="l"/>
        <c:numFmt formatCode="0.00%" sourceLinked="1"/>
        <c:majorTickMark val="out"/>
        <c:minorTickMark val="none"/>
        <c:tickLblPos val="none"/>
        <c:crossAx val="364513608"/>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c:spPr>
    </c:sideWall>
    <c:backWall>
      <c:thickness val="0"/>
      <c:spPr>
        <a:noFill/>
        <a:ln w="25400">
          <a:noFill/>
        </a:ln>
      </c:spPr>
    </c:backWall>
    <c:plotArea>
      <c:layout/>
      <c:bar3DChart>
        <c:barDir val="col"/>
        <c:grouping val="stacked"/>
        <c:varyColors val="0"/>
        <c:ser>
          <c:idx val="0"/>
          <c:order val="0"/>
          <c:tx>
            <c:strRef>
              <c:f>Grafieken!$X$55</c:f>
              <c:strCache>
                <c:ptCount val="1"/>
                <c:pt idx="0">
                  <c:v>Aantal deelnemers</c:v>
                </c:pt>
              </c:strCache>
            </c:strRef>
          </c:tx>
          <c:spPr>
            <a:solidFill>
              <a:srgbClr val="BBCC00"/>
            </a:solidFill>
          </c:spPr>
          <c:invertIfNegative val="0"/>
          <c:dLbls>
            <c:spPr>
              <a:noFill/>
              <a:ln>
                <a:noFill/>
              </a:ln>
              <a:effectLst/>
            </c:spPr>
            <c:txPr>
              <a:bodyPr rot="-5400000" vert="horz"/>
              <a:lstStyle/>
              <a:p>
                <a:pPr>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Grafieken!$W$60:$W$69</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Grafieken!$X$60:$X$69</c:f>
              <c:numCache>
                <c:formatCode>#,##0</c:formatCode>
                <c:ptCount val="10"/>
                <c:pt idx="0">
                  <c:v>860548</c:v>
                </c:pt>
                <c:pt idx="1">
                  <c:v>851191</c:v>
                </c:pt>
                <c:pt idx="2">
                  <c:v>857982</c:v>
                </c:pt>
                <c:pt idx="3">
                  <c:v>887398.2</c:v>
                </c:pt>
                <c:pt idx="4">
                  <c:v>1394936</c:v>
                </c:pt>
                <c:pt idx="5">
                  <c:v>1477713</c:v>
                </c:pt>
                <c:pt idx="6">
                  <c:v>1477347</c:v>
                </c:pt>
                <c:pt idx="7">
                  <c:v>1513279</c:v>
                </c:pt>
                <c:pt idx="8">
                  <c:v>1674420</c:v>
                </c:pt>
                <c:pt idx="9">
                  <c:v>1734315</c:v>
                </c:pt>
              </c:numCache>
            </c:numRef>
          </c:val>
        </c:ser>
        <c:dLbls>
          <c:showLegendKey val="0"/>
          <c:showVal val="0"/>
          <c:showCatName val="0"/>
          <c:showSerName val="0"/>
          <c:showPercent val="0"/>
          <c:showBubbleSize val="0"/>
        </c:dLbls>
        <c:gapWidth val="61"/>
        <c:shape val="box"/>
        <c:axId val="378114112"/>
        <c:axId val="378117248"/>
        <c:axId val="0"/>
      </c:bar3DChart>
      <c:catAx>
        <c:axId val="378114112"/>
        <c:scaling>
          <c:orientation val="minMax"/>
        </c:scaling>
        <c:delete val="0"/>
        <c:axPos val="b"/>
        <c:numFmt formatCode="General" sourceLinked="1"/>
        <c:majorTickMark val="out"/>
        <c:minorTickMark val="none"/>
        <c:tickLblPos val="nextTo"/>
        <c:crossAx val="378117248"/>
        <c:crosses val="autoZero"/>
        <c:auto val="1"/>
        <c:lblAlgn val="ctr"/>
        <c:lblOffset val="100"/>
        <c:noMultiLvlLbl val="0"/>
      </c:catAx>
      <c:valAx>
        <c:axId val="378117248"/>
        <c:scaling>
          <c:orientation val="minMax"/>
          <c:min val="0"/>
        </c:scaling>
        <c:delete val="0"/>
        <c:axPos val="l"/>
        <c:numFmt formatCode="#,##0" sourceLinked="1"/>
        <c:majorTickMark val="out"/>
        <c:minorTickMark val="none"/>
        <c:tickLblPos val="nextTo"/>
        <c:crossAx val="378114112"/>
        <c:crosses val="autoZero"/>
        <c:crossBetween val="between"/>
      </c:valAx>
      <c:spPr>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rotY val="80"/>
      <c:rAngAx val="0"/>
    </c:view3D>
    <c:floor>
      <c:thickness val="0"/>
    </c:floor>
    <c:sideWall>
      <c:thickness val="0"/>
    </c:sideWall>
    <c:backWall>
      <c:thickness val="0"/>
    </c:backWall>
    <c:plotArea>
      <c:layout/>
      <c:pie3DChart>
        <c:varyColors val="1"/>
        <c:ser>
          <c:idx val="0"/>
          <c:order val="0"/>
          <c:explosion val="25"/>
          <c:dPt>
            <c:idx val="0"/>
            <c:bubble3D val="0"/>
            <c:spPr>
              <a:solidFill>
                <a:srgbClr val="002244"/>
              </a:solidFill>
            </c:spPr>
          </c:dPt>
          <c:dPt>
            <c:idx val="1"/>
            <c:bubble3D val="0"/>
            <c:spPr>
              <a:solidFill>
                <a:srgbClr val="668899"/>
              </a:solidFill>
            </c:spPr>
          </c:dPt>
          <c:dPt>
            <c:idx val="2"/>
            <c:bubble3D val="0"/>
            <c:spPr>
              <a:solidFill>
                <a:srgbClr val="BBCC00"/>
              </a:solidFill>
            </c:spPr>
          </c:dPt>
          <c:dPt>
            <c:idx val="3"/>
            <c:bubble3D val="0"/>
            <c:spPr>
              <a:solidFill>
                <a:srgbClr val="BBCCCC"/>
              </a:solidFill>
            </c:spPr>
          </c:dPt>
          <c:dPt>
            <c:idx val="4"/>
            <c:bubble3D val="0"/>
            <c:spPr>
              <a:solidFill>
                <a:srgbClr val="91C8FF"/>
              </a:solidFill>
            </c:spPr>
          </c:dPt>
          <c:dPt>
            <c:idx val="5"/>
            <c:bubble3D val="0"/>
            <c:spPr>
              <a:solidFill>
                <a:srgbClr val="8B9A00"/>
              </a:solidFill>
            </c:spPr>
          </c:dPt>
          <c:dPt>
            <c:idx val="6"/>
            <c:bubble3D val="0"/>
            <c:spPr>
              <a:solidFill>
                <a:schemeClr val="bg1">
                  <a:lumMod val="65000"/>
                </a:schemeClr>
              </a:solidFill>
            </c:spPr>
          </c:dPt>
          <c:dLbls>
            <c:dLbl>
              <c:idx val="3"/>
              <c:layout>
                <c:manualLayout>
                  <c:x val="-3.2128699429812654E-2"/>
                  <c:y val="-1.4571948998178498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9.1993845596887447E-3"/>
                  <c:y val="-1.092896174863388E-2"/>
                </c:manualLayout>
              </c:layout>
              <c:numFmt formatCode="0.0%" sourceLinked="0"/>
              <c:spPr>
                <a:noFill/>
                <a:ln>
                  <a:noFill/>
                </a:ln>
                <a:effectLst/>
              </c:spPr>
              <c:txPr>
                <a:bodyPr wrap="square" lIns="38100" tIns="19050" rIns="38100" bIns="19050" anchor="ctr">
                  <a:spAutoFit/>
                </a:bodyPr>
                <a:lstStyle/>
                <a:p>
                  <a:pPr>
                    <a:defRPr/>
                  </a:pPr>
                  <a:endParaRPr lang="nl-BE"/>
                </a:p>
              </c:txPr>
              <c:dLblPos val="bestFi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Tabellen!$I$5:$O$5</c:f>
              <c:strCache>
                <c:ptCount val="7"/>
                <c:pt idx="0">
                  <c:v>Obligaties</c:v>
                </c:pt>
                <c:pt idx="1">
                  <c:v>Aandelen</c:v>
                </c:pt>
                <c:pt idx="2">
                  <c:v>ICB</c:v>
                </c:pt>
                <c:pt idx="3">
                  <c:v>Leningen</c:v>
                </c:pt>
                <c:pt idx="4">
                  <c:v>Vastgoed</c:v>
                </c:pt>
                <c:pt idx="5">
                  <c:v>Liquide middelen</c:v>
                </c:pt>
                <c:pt idx="6">
                  <c:v>Andere</c:v>
                </c:pt>
              </c:strCache>
            </c:strRef>
          </c:cat>
          <c:val>
            <c:numRef>
              <c:f>Tabellen!$I$6:$O$6</c:f>
              <c:numCache>
                <c:formatCode>0.00%</c:formatCode>
                <c:ptCount val="7"/>
                <c:pt idx="0">
                  <c:v>0.11277960547361743</c:v>
                </c:pt>
                <c:pt idx="1">
                  <c:v>8.9582671112162754E-2</c:v>
                </c:pt>
                <c:pt idx="2">
                  <c:v>0.73226599734007691</c:v>
                </c:pt>
                <c:pt idx="3">
                  <c:v>7.5873204996001874E-3</c:v>
                </c:pt>
                <c:pt idx="4">
                  <c:v>4.283660752169704E-3</c:v>
                </c:pt>
                <c:pt idx="5">
                  <c:v>3.1891627535469036E-2</c:v>
                </c:pt>
                <c:pt idx="6">
                  <c:v>2.1609117286904116E-2</c:v>
                </c:pt>
              </c:numCache>
            </c:numRef>
          </c:val>
        </c:ser>
        <c:dLbls>
          <c:showLegendKey val="0"/>
          <c:showVal val="1"/>
          <c:showCatName val="0"/>
          <c:showSerName val="0"/>
          <c:showPercent val="0"/>
          <c:showBubbleSize val="0"/>
          <c:showLeaderLines val="1"/>
        </c:dLbls>
      </c:pie3DChart>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8024205040019763E-2"/>
          <c:y val="3.9975526223581997E-2"/>
          <c:w val="0.963951589919956"/>
          <c:h val="0.83099607522241115"/>
        </c:manualLayout>
      </c:layout>
      <c:pie3DChart>
        <c:varyColors val="1"/>
        <c:dLbls>
          <c:showLegendKey val="0"/>
          <c:showVal val="1"/>
          <c:showCatName val="0"/>
          <c:showSerName val="0"/>
          <c:showPercent val="0"/>
          <c:showBubbleSize val="0"/>
          <c:showLeaderLines val="0"/>
        </c:dLbls>
      </c:pie3DChart>
    </c:plotArea>
    <c:legend>
      <c:legendPos val="b"/>
      <c:overlay val="0"/>
      <c:txPr>
        <a:bodyPr/>
        <a:lstStyle/>
        <a:p>
          <a:pPr>
            <a:defRPr sz="1200"/>
          </a:pPr>
          <a:endParaRPr lang="nl-BE"/>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v>Percentage ICB's gesplitst</c:v>
          </c:tx>
          <c:explosion val="25"/>
          <c:dPt>
            <c:idx val="0"/>
            <c:bubble3D val="0"/>
            <c:spPr>
              <a:solidFill>
                <a:srgbClr val="002244"/>
              </a:solidFill>
            </c:spPr>
          </c:dPt>
          <c:dPt>
            <c:idx val="1"/>
            <c:bubble3D val="0"/>
            <c:spPr>
              <a:solidFill>
                <a:srgbClr val="668899"/>
              </a:solidFill>
            </c:spPr>
          </c:dPt>
          <c:dPt>
            <c:idx val="2"/>
            <c:bubble3D val="0"/>
            <c:spPr>
              <a:solidFill>
                <a:srgbClr val="BBCC00"/>
              </a:solidFill>
            </c:spPr>
          </c:dPt>
          <c:dPt>
            <c:idx val="3"/>
            <c:bubble3D val="0"/>
            <c:spPr>
              <a:solidFill>
                <a:srgbClr val="DDDDDD"/>
              </a:solidFill>
            </c:spPr>
          </c:dPt>
          <c:dPt>
            <c:idx val="4"/>
            <c:bubble3D val="0"/>
            <c:spPr>
              <a:solidFill>
                <a:srgbClr val="91C8FF"/>
              </a:solidFill>
            </c:spPr>
          </c:dPt>
          <c:dLbls>
            <c:dLbl>
              <c:idx val="2"/>
              <c:layout>
                <c:manualLayout>
                  <c:x val="1.0603743497242047E-3"/>
                  <c:y val="-7.2071483177076155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1.45057753137511E-2"/>
                  <c:y val="3.6712001311598424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7.0660621891897868E-3"/>
                  <c:y val="-3.374655592481905E-3"/>
                </c:manualLayout>
              </c:layout>
              <c:numFmt formatCode="0%" sourceLinked="0"/>
              <c:spPr>
                <a:noFill/>
              </c:spPr>
              <c:txPr>
                <a:bodyPr/>
                <a:lstStyle/>
                <a:p>
                  <a:pPr>
                    <a:defRPr/>
                  </a:pPr>
                  <a:endParaRPr lang="nl-BE"/>
                </a:p>
              </c:txPr>
              <c:dLblPos val="bestFi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Tabellen!$R$5:$V$5</c:f>
              <c:strCache>
                <c:ptCount val="5"/>
                <c:pt idx="0">
                  <c:v>Obligaties</c:v>
                </c:pt>
                <c:pt idx="1">
                  <c:v>Aandelen</c:v>
                </c:pt>
                <c:pt idx="2">
                  <c:v>Vastgoed</c:v>
                </c:pt>
                <c:pt idx="3">
                  <c:v>Liquide middelen</c:v>
                </c:pt>
                <c:pt idx="4">
                  <c:v>Andere</c:v>
                </c:pt>
              </c:strCache>
            </c:strRef>
          </c:cat>
          <c:val>
            <c:numRef>
              <c:f>Tabellen!$R$6:$V$6</c:f>
              <c:numCache>
                <c:formatCode>0.00%</c:formatCode>
                <c:ptCount val="5"/>
                <c:pt idx="0">
                  <c:v>0.46846560698670009</c:v>
                </c:pt>
                <c:pt idx="1">
                  <c:v>0.44521804262648312</c:v>
                </c:pt>
                <c:pt idx="2">
                  <c:v>8.3284502613108352E-3</c:v>
                </c:pt>
                <c:pt idx="3">
                  <c:v>3.4999685815939936E-2</c:v>
                </c:pt>
                <c:pt idx="4">
                  <c:v>4.2988214309565446E-2</c:v>
                </c:pt>
              </c:numCache>
            </c:numRef>
          </c:val>
        </c:ser>
        <c:dLbls>
          <c:showLegendKey val="0"/>
          <c:showVal val="1"/>
          <c:showCatName val="0"/>
          <c:showSerName val="0"/>
          <c:showPercent val="0"/>
          <c:showBubbleSize val="0"/>
          <c:showLeaderLines val="1"/>
        </c:dLbls>
      </c:pie3DChart>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0"/>
      <c:rAngAx val="0"/>
    </c:view3D>
    <c:floor>
      <c:thickness val="0"/>
    </c:floor>
    <c:sideWall>
      <c:thickness val="0"/>
    </c:sideWall>
    <c:backWall>
      <c:thickness val="0"/>
    </c:backWall>
    <c:plotArea>
      <c:layout/>
      <c:pie3DChart>
        <c:varyColors val="1"/>
        <c:ser>
          <c:idx val="0"/>
          <c:order val="0"/>
          <c:tx>
            <c:v>Percentage</c:v>
          </c:tx>
          <c:explosion val="25"/>
          <c:dPt>
            <c:idx val="0"/>
            <c:bubble3D val="0"/>
            <c:spPr>
              <a:solidFill>
                <a:srgbClr val="002244"/>
              </a:solidFill>
            </c:spPr>
          </c:dPt>
          <c:dPt>
            <c:idx val="1"/>
            <c:bubble3D val="0"/>
            <c:spPr>
              <a:solidFill>
                <a:srgbClr val="668899"/>
              </a:solidFill>
            </c:spPr>
          </c:dPt>
          <c:dPt>
            <c:idx val="2"/>
            <c:bubble3D val="0"/>
            <c:spPr>
              <a:solidFill>
                <a:srgbClr val="91C8FF"/>
              </a:solidFill>
            </c:spPr>
          </c:dPt>
          <c:dPt>
            <c:idx val="3"/>
            <c:bubble3D val="0"/>
            <c:spPr>
              <a:solidFill>
                <a:srgbClr val="DDDDDD"/>
              </a:solidFill>
            </c:spPr>
          </c:dPt>
          <c:dPt>
            <c:idx val="4"/>
            <c:bubble3D val="0"/>
            <c:spPr>
              <a:solidFill>
                <a:srgbClr val="BBCC00"/>
              </a:solidFill>
            </c:spPr>
          </c:dPt>
          <c:dPt>
            <c:idx val="5"/>
            <c:bubble3D val="0"/>
            <c:spPr>
              <a:solidFill>
                <a:schemeClr val="bg1">
                  <a:lumMod val="65000"/>
                </a:schemeClr>
              </a:solidFill>
            </c:spPr>
          </c:dPt>
          <c:dLbls>
            <c:dLbl>
              <c:idx val="2"/>
              <c:layout>
                <c:manualLayout>
                  <c:x val="-1.1574074074074073E-2"/>
                  <c:y val="3.3486904562461607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2.4074074074074074E-2"/>
                  <c:y val="2.1670296532082427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3.2407407407407489E-2"/>
                  <c:y val="7.8801585971966272E-3"/>
                </c:manualLayout>
              </c:layout>
              <c:dLblPos val="bestFi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(Tabellen!$I$5:$J$5,Tabellen!$L$5:$O$5)</c:f>
              <c:strCache>
                <c:ptCount val="6"/>
                <c:pt idx="0">
                  <c:v>Obligaties</c:v>
                </c:pt>
                <c:pt idx="1">
                  <c:v>Aandelen</c:v>
                </c:pt>
                <c:pt idx="2">
                  <c:v>Leningen</c:v>
                </c:pt>
                <c:pt idx="3">
                  <c:v>Vastgoed</c:v>
                </c:pt>
                <c:pt idx="4">
                  <c:v>Liquide middelen</c:v>
                </c:pt>
                <c:pt idx="5">
                  <c:v>Andere</c:v>
                </c:pt>
              </c:strCache>
            </c:strRef>
          </c:cat>
          <c:val>
            <c:numRef>
              <c:f>(Tabellen!$I$7:$J$7,Tabellen!$L$7:$O$7)</c:f>
              <c:numCache>
                <c:formatCode>0.00%</c:formatCode>
                <c:ptCount val="6"/>
                <c:pt idx="0">
                  <c:v>0.45582104039325794</c:v>
                </c:pt>
                <c:pt idx="1">
                  <c:v>0.41560070512984154</c:v>
                </c:pt>
                <c:pt idx="2">
                  <c:v>7.5873204996001874E-3</c:v>
                </c:pt>
                <c:pt idx="3">
                  <c:v>1.0382301689065707E-2</c:v>
                </c:pt>
                <c:pt idx="4">
                  <c:v>5.7520707376067633E-2</c:v>
                </c:pt>
                <c:pt idx="5">
                  <c:v>5.3087924912167017E-2</c:v>
                </c:pt>
              </c:numCache>
            </c:numRef>
          </c:val>
        </c:ser>
        <c:dLbls>
          <c:showLegendKey val="0"/>
          <c:showVal val="0"/>
          <c:showCatName val="0"/>
          <c:showSerName val="0"/>
          <c:showPercent val="0"/>
          <c:showBubbleSize val="0"/>
          <c:showLeaderLines val="0"/>
        </c:dLbls>
      </c:pie3DChart>
    </c:plotArea>
    <c:legend>
      <c:legendPos val="b"/>
      <c:overlay val="0"/>
      <c:txPr>
        <a:bodyPr/>
        <a:lstStyle/>
        <a:p>
          <a:pPr rtl="0">
            <a:defRPr/>
          </a:pPr>
          <a:endParaRPr lang="nl-BE"/>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b="1" i="0" baseline="0">
                <a:effectLst/>
              </a:rPr>
              <a:t>Samenhang aantal IBP's - balanstotaal - aantal deelnemers</a:t>
            </a:r>
            <a:endParaRPr lang="nl-BE" sz="1400">
              <a:effectLst/>
            </a:endParaRPr>
          </a:p>
        </c:rich>
      </c:tx>
      <c:overlay val="0"/>
    </c:title>
    <c:autoTitleDeleted val="0"/>
    <c:view3D>
      <c:rotX val="0"/>
      <c:rotY val="30"/>
      <c:rAngAx val="0"/>
    </c:view3D>
    <c:floor>
      <c:thickness val="0"/>
    </c:floor>
    <c:sideWall>
      <c:thickness val="0"/>
    </c:sideWall>
    <c:backWall>
      <c:thickness val="0"/>
    </c:backWall>
    <c:plotArea>
      <c:layout/>
      <c:bar3DChart>
        <c:barDir val="col"/>
        <c:grouping val="clustered"/>
        <c:varyColors val="0"/>
        <c:ser>
          <c:idx val="1"/>
          <c:order val="0"/>
          <c:tx>
            <c:strRef>
              <c:f>Grafieken!$Z$151</c:f>
              <c:strCache>
                <c:ptCount val="1"/>
                <c:pt idx="0">
                  <c:v>% van aantal IBP's</c:v>
                </c:pt>
              </c:strCache>
            </c:strRef>
          </c:tx>
          <c:spPr>
            <a:solidFill>
              <a:srgbClr val="668899"/>
            </a:solidFill>
          </c:spPr>
          <c:invertIfNegative val="0"/>
          <c:cat>
            <c:strRef>
              <c:f>Grafieken!$X$152:$X$158</c:f>
              <c:strCache>
                <c:ptCount val="6"/>
                <c:pt idx="0">
                  <c:v>Eerste pijler</c:v>
                </c:pt>
                <c:pt idx="1">
                  <c:v>Sectorfondsen</c:v>
                </c:pt>
                <c:pt idx="2">
                  <c:v>Zelfstandigen</c:v>
                </c:pt>
                <c:pt idx="3">
                  <c:v>Multi-WG met band</c:v>
                </c:pt>
                <c:pt idx="4">
                  <c:v>Multi-WG zonder band</c:v>
                </c:pt>
                <c:pt idx="5">
                  <c:v>Mono-werkgevers</c:v>
                </c:pt>
              </c:strCache>
            </c:strRef>
          </c:cat>
          <c:val>
            <c:numRef>
              <c:f>Grafieken!$Z$152:$Z$158</c:f>
              <c:numCache>
                <c:formatCode>0.00%</c:formatCode>
                <c:ptCount val="6"/>
                <c:pt idx="0">
                  <c:v>2.4630541871921183E-2</c:v>
                </c:pt>
                <c:pt idx="1">
                  <c:v>5.4187192118226604E-2</c:v>
                </c:pt>
                <c:pt idx="2">
                  <c:v>1.4778325123152709E-2</c:v>
                </c:pt>
                <c:pt idx="3">
                  <c:v>0.52709359605911332</c:v>
                </c:pt>
                <c:pt idx="4">
                  <c:v>2.9556650246305417E-2</c:v>
                </c:pt>
                <c:pt idx="5">
                  <c:v>0.31034482758620691</c:v>
                </c:pt>
              </c:numCache>
            </c:numRef>
          </c:val>
        </c:ser>
        <c:ser>
          <c:idx val="3"/>
          <c:order val="1"/>
          <c:tx>
            <c:strRef>
              <c:f>Grafieken!$AB$151</c:f>
              <c:strCache>
                <c:ptCount val="1"/>
                <c:pt idx="0">
                  <c:v>% v. balanstotaal</c:v>
                </c:pt>
              </c:strCache>
            </c:strRef>
          </c:tx>
          <c:spPr>
            <a:solidFill>
              <a:srgbClr val="BBCC00"/>
            </a:solidFill>
          </c:spPr>
          <c:invertIfNegative val="0"/>
          <c:cat>
            <c:strRef>
              <c:f>Grafieken!$X$152:$X$158</c:f>
              <c:strCache>
                <c:ptCount val="6"/>
                <c:pt idx="0">
                  <c:v>Eerste pijler</c:v>
                </c:pt>
                <c:pt idx="1">
                  <c:v>Sectorfondsen</c:v>
                </c:pt>
                <c:pt idx="2">
                  <c:v>Zelfstandigen</c:v>
                </c:pt>
                <c:pt idx="3">
                  <c:v>Multi-WG met band</c:v>
                </c:pt>
                <c:pt idx="4">
                  <c:v>Multi-WG zonder band</c:v>
                </c:pt>
                <c:pt idx="5">
                  <c:v>Mono-werkgevers</c:v>
                </c:pt>
              </c:strCache>
            </c:strRef>
          </c:cat>
          <c:val>
            <c:numRef>
              <c:f>Grafieken!$AB$152:$AB$158</c:f>
              <c:numCache>
                <c:formatCode>0.00%</c:formatCode>
                <c:ptCount val="6"/>
                <c:pt idx="0">
                  <c:v>8.9132218709831817E-2</c:v>
                </c:pt>
                <c:pt idx="1">
                  <c:v>0.14168464745256129</c:v>
                </c:pt>
                <c:pt idx="2">
                  <c:v>5.976592932925133E-2</c:v>
                </c:pt>
                <c:pt idx="3">
                  <c:v>0.62862499521868365</c:v>
                </c:pt>
                <c:pt idx="4">
                  <c:v>1.3529456563226711E-2</c:v>
                </c:pt>
                <c:pt idx="5">
                  <c:v>6.6953103139891307E-2</c:v>
                </c:pt>
              </c:numCache>
            </c:numRef>
          </c:val>
        </c:ser>
        <c:ser>
          <c:idx val="0"/>
          <c:order val="2"/>
          <c:tx>
            <c:strRef>
              <c:f>Grafieken!$AD$151</c:f>
              <c:strCache>
                <c:ptCount val="1"/>
                <c:pt idx="0">
                  <c:v>% v. aantal deelnemers</c:v>
                </c:pt>
              </c:strCache>
            </c:strRef>
          </c:tx>
          <c:spPr>
            <a:solidFill>
              <a:srgbClr val="002244"/>
            </a:solidFill>
          </c:spPr>
          <c:invertIfNegative val="0"/>
          <c:cat>
            <c:strRef>
              <c:f>Grafieken!$X$152:$X$158</c:f>
              <c:strCache>
                <c:ptCount val="6"/>
                <c:pt idx="0">
                  <c:v>Eerste pijler</c:v>
                </c:pt>
                <c:pt idx="1">
                  <c:v>Sectorfondsen</c:v>
                </c:pt>
                <c:pt idx="2">
                  <c:v>Zelfstandigen</c:v>
                </c:pt>
                <c:pt idx="3">
                  <c:v>Multi-WG met band</c:v>
                </c:pt>
                <c:pt idx="4">
                  <c:v>Multi-WG zonder band</c:v>
                </c:pt>
                <c:pt idx="5">
                  <c:v>Mono-werkgevers</c:v>
                </c:pt>
              </c:strCache>
            </c:strRef>
          </c:cat>
          <c:val>
            <c:numRef>
              <c:f>Grafieken!$AD$152:$AD$158</c:f>
              <c:numCache>
                <c:formatCode>0.00%</c:formatCode>
                <c:ptCount val="6"/>
                <c:pt idx="0">
                  <c:v>8.7164096487662279E-3</c:v>
                </c:pt>
                <c:pt idx="1">
                  <c:v>0.74568460746750154</c:v>
                </c:pt>
                <c:pt idx="2">
                  <c:v>1.9272162208134047E-2</c:v>
                </c:pt>
                <c:pt idx="3">
                  <c:v>0.17966805338130618</c:v>
                </c:pt>
                <c:pt idx="4">
                  <c:v>5.2712454196613646E-3</c:v>
                </c:pt>
                <c:pt idx="5">
                  <c:v>4.1131513018108017E-2</c:v>
                </c:pt>
              </c:numCache>
            </c:numRef>
          </c:val>
        </c:ser>
        <c:dLbls>
          <c:showLegendKey val="0"/>
          <c:showVal val="0"/>
          <c:showCatName val="0"/>
          <c:showSerName val="0"/>
          <c:showPercent val="0"/>
          <c:showBubbleSize val="0"/>
        </c:dLbls>
        <c:gapWidth val="150"/>
        <c:shape val="box"/>
        <c:axId val="378108232"/>
        <c:axId val="378107448"/>
        <c:axId val="0"/>
      </c:bar3DChart>
      <c:catAx>
        <c:axId val="378108232"/>
        <c:scaling>
          <c:orientation val="minMax"/>
        </c:scaling>
        <c:delete val="0"/>
        <c:axPos val="b"/>
        <c:numFmt formatCode="General" sourceLinked="1"/>
        <c:majorTickMark val="out"/>
        <c:minorTickMark val="none"/>
        <c:tickLblPos val="nextTo"/>
        <c:crossAx val="378107448"/>
        <c:crosses val="autoZero"/>
        <c:auto val="1"/>
        <c:lblAlgn val="ctr"/>
        <c:lblOffset val="100"/>
        <c:noMultiLvlLbl val="0"/>
      </c:catAx>
      <c:valAx>
        <c:axId val="378107448"/>
        <c:scaling>
          <c:orientation val="minMax"/>
        </c:scaling>
        <c:delete val="0"/>
        <c:axPos val="l"/>
        <c:majorGridlines/>
        <c:numFmt formatCode="0.00%" sourceLinked="1"/>
        <c:majorTickMark val="out"/>
        <c:minorTickMark val="none"/>
        <c:tickLblPos val="nextTo"/>
        <c:crossAx val="378108232"/>
        <c:crosses val="autoZero"/>
        <c:crossBetween val="between"/>
      </c:valAx>
    </c:plotArea>
    <c:legend>
      <c:legendPos val="b"/>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nl-BE" sz="1400"/>
              <a:t>Dekkingsgraad</a:t>
            </a:r>
          </a:p>
        </c:rich>
      </c:tx>
      <c:overlay val="0"/>
    </c:title>
    <c:autoTitleDeleted val="0"/>
    <c:view3D>
      <c:rotX val="0"/>
      <c:rotY val="30"/>
      <c:rAngAx val="0"/>
    </c:view3D>
    <c:floor>
      <c:thickness val="0"/>
    </c:floor>
    <c:sideWall>
      <c:thickness val="0"/>
    </c:sideWall>
    <c:backWall>
      <c:thickness val="0"/>
    </c:backWall>
    <c:plotArea>
      <c:layout>
        <c:manualLayout>
          <c:layoutTarget val="inner"/>
          <c:xMode val="edge"/>
          <c:yMode val="edge"/>
          <c:x val="0.12974381723411335"/>
          <c:y val="0.10631060477060512"/>
          <c:w val="0.84061679790026156"/>
          <c:h val="0.57679058765056201"/>
        </c:manualLayout>
      </c:layout>
      <c:bar3DChart>
        <c:barDir val="col"/>
        <c:grouping val="clustered"/>
        <c:varyColors val="0"/>
        <c:ser>
          <c:idx val="0"/>
          <c:order val="0"/>
          <c:tx>
            <c:strRef>
              <c:f>Tabellen!$E$5</c:f>
              <c:strCache>
                <c:ptCount val="1"/>
                <c:pt idx="0">
                  <c:v>Dekkingsgraad KTV + marge</c:v>
                </c:pt>
              </c:strCache>
            </c:strRef>
          </c:tx>
          <c:spPr>
            <a:solidFill>
              <a:srgbClr val="002244"/>
            </a:solidFill>
          </c:spPr>
          <c:invertIfNegative val="0"/>
          <c:cat>
            <c:strRef>
              <c:extLst>
                <c:ext xmlns:c15="http://schemas.microsoft.com/office/drawing/2012/chart" uri="{02D57815-91ED-43cb-92C2-25804820EDAC}">
                  <c15:fullRef>
                    <c15:sqref>(Tabellen!$B$8,Tabellen!$B$10:$B$15)</c15:sqref>
                  </c15:fullRef>
                </c:ext>
              </c:extLst>
              <c:f>(Tabellen!$B$8,Tabellen!$B$10:$B$14)</c:f>
              <c:strCache>
                <c:ptCount val="6"/>
                <c:pt idx="0">
                  <c:v>Eerste pijler</c:v>
                </c:pt>
                <c:pt idx="1">
                  <c:v>Sectorfondsen</c:v>
                </c:pt>
                <c:pt idx="2">
                  <c:v>Zelfstandigen</c:v>
                </c:pt>
                <c:pt idx="3">
                  <c:v>Multi-WG met band</c:v>
                </c:pt>
                <c:pt idx="4">
                  <c:v>Multi-WG zonder band</c:v>
                </c:pt>
                <c:pt idx="5">
                  <c:v>Mono-werkgevers</c:v>
                </c:pt>
              </c:strCache>
            </c:strRef>
          </c:cat>
          <c:val>
            <c:numRef>
              <c:extLst>
                <c:ext xmlns:c15="http://schemas.microsoft.com/office/drawing/2012/chart" uri="{02D57815-91ED-43cb-92C2-25804820EDAC}">
                  <c15:fullRef>
                    <c15:sqref>(Tabellen!$E$8,Tabellen!$E$10:$E$15)</c15:sqref>
                  </c15:fullRef>
                </c:ext>
              </c:extLst>
              <c:f>(Tabellen!$E$8,Tabellen!$E$10:$E$14)</c:f>
              <c:numCache>
                <c:formatCode>0.00%</c:formatCode>
                <c:ptCount val="6"/>
                <c:pt idx="1">
                  <c:v>1.6168857154742011</c:v>
                </c:pt>
                <c:pt idx="2">
                  <c:v>1.9018738660616201</c:v>
                </c:pt>
                <c:pt idx="3">
                  <c:v>1.4055211290934388</c:v>
                </c:pt>
                <c:pt idx="4">
                  <c:v>1.2573403258093634</c:v>
                </c:pt>
                <c:pt idx="5">
                  <c:v>1.3131656303610091</c:v>
                </c:pt>
              </c:numCache>
            </c:numRef>
          </c:val>
        </c:ser>
        <c:ser>
          <c:idx val="1"/>
          <c:order val="1"/>
          <c:tx>
            <c:strRef>
              <c:f>Tabellen!$F$5</c:f>
              <c:strCache>
                <c:ptCount val="1"/>
                <c:pt idx="0">
                  <c:v>Dekkingsgraad LTV + marge</c:v>
                </c:pt>
              </c:strCache>
            </c:strRef>
          </c:tx>
          <c:spPr>
            <a:solidFill>
              <a:srgbClr val="BBCC00"/>
            </a:solidFill>
          </c:spPr>
          <c:invertIfNegative val="0"/>
          <c:cat>
            <c:strRef>
              <c:extLst>
                <c:ext xmlns:c15="http://schemas.microsoft.com/office/drawing/2012/chart" uri="{02D57815-91ED-43cb-92C2-25804820EDAC}">
                  <c15:fullRef>
                    <c15:sqref>(Tabellen!$B$8,Tabellen!$B$10:$B$15)</c15:sqref>
                  </c15:fullRef>
                </c:ext>
              </c:extLst>
              <c:f>(Tabellen!$B$8,Tabellen!$B$10:$B$14)</c:f>
              <c:strCache>
                <c:ptCount val="6"/>
                <c:pt idx="0">
                  <c:v>Eerste pijler</c:v>
                </c:pt>
                <c:pt idx="1">
                  <c:v>Sectorfondsen</c:v>
                </c:pt>
                <c:pt idx="2">
                  <c:v>Zelfstandigen</c:v>
                </c:pt>
                <c:pt idx="3">
                  <c:v>Multi-WG met band</c:v>
                </c:pt>
                <c:pt idx="4">
                  <c:v>Multi-WG zonder band</c:v>
                </c:pt>
                <c:pt idx="5">
                  <c:v>Mono-werkgevers</c:v>
                </c:pt>
              </c:strCache>
            </c:strRef>
          </c:cat>
          <c:val>
            <c:numRef>
              <c:extLst>
                <c:ext xmlns:c15="http://schemas.microsoft.com/office/drawing/2012/chart" uri="{02D57815-91ED-43cb-92C2-25804820EDAC}">
                  <c15:fullRef>
                    <c15:sqref>(Tabellen!$F$8,Tabellen!$F$10:$F$15)</c15:sqref>
                  </c15:fullRef>
                </c:ext>
              </c:extLst>
              <c:f>(Tabellen!$F$8,Tabellen!$F$10:$F$14)</c:f>
              <c:numCache>
                <c:formatCode>0.00%</c:formatCode>
                <c:ptCount val="6"/>
                <c:pt idx="0">
                  <c:v>1.318351695324347</c:v>
                </c:pt>
                <c:pt idx="1">
                  <c:v>1.483461874620879</c:v>
                </c:pt>
                <c:pt idx="2">
                  <c:v>1.0897802801792262</c:v>
                </c:pt>
                <c:pt idx="3">
                  <c:v>1.2173518857882828</c:v>
                </c:pt>
                <c:pt idx="4">
                  <c:v>1.1173837931307031</c:v>
                </c:pt>
                <c:pt idx="5">
                  <c:v>1.075917786477931</c:v>
                </c:pt>
              </c:numCache>
            </c:numRef>
          </c:val>
        </c:ser>
        <c:dLbls>
          <c:showLegendKey val="0"/>
          <c:showVal val="0"/>
          <c:showCatName val="0"/>
          <c:showSerName val="0"/>
          <c:showPercent val="0"/>
          <c:showBubbleSize val="0"/>
        </c:dLbls>
        <c:gapWidth val="150"/>
        <c:shape val="box"/>
        <c:axId val="378113328"/>
        <c:axId val="378112544"/>
        <c:axId val="0"/>
      </c:bar3DChart>
      <c:catAx>
        <c:axId val="378113328"/>
        <c:scaling>
          <c:orientation val="minMax"/>
        </c:scaling>
        <c:delete val="0"/>
        <c:axPos val="b"/>
        <c:numFmt formatCode="General" sourceLinked="0"/>
        <c:majorTickMark val="out"/>
        <c:minorTickMark val="none"/>
        <c:tickLblPos val="nextTo"/>
        <c:txPr>
          <a:bodyPr rot="2280000" vert="horz"/>
          <a:lstStyle/>
          <a:p>
            <a:pPr>
              <a:defRPr/>
            </a:pPr>
            <a:endParaRPr lang="nl-BE"/>
          </a:p>
        </c:txPr>
        <c:crossAx val="378112544"/>
        <c:crosses val="autoZero"/>
        <c:auto val="1"/>
        <c:lblAlgn val="ctr"/>
        <c:lblOffset val="100"/>
        <c:noMultiLvlLbl val="0"/>
      </c:catAx>
      <c:valAx>
        <c:axId val="378112544"/>
        <c:scaling>
          <c:orientation val="minMax"/>
        </c:scaling>
        <c:delete val="0"/>
        <c:axPos val="l"/>
        <c:majorGridlines/>
        <c:numFmt formatCode="0.00%" sourceLinked="1"/>
        <c:majorTickMark val="out"/>
        <c:minorTickMark val="none"/>
        <c:tickLblPos val="nextTo"/>
        <c:crossAx val="378113328"/>
        <c:crosses val="autoZero"/>
        <c:crossBetween val="between"/>
      </c:valAx>
    </c:plotArea>
    <c:legend>
      <c:legendPos val="b"/>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a:t>Samenstelling portefeuille met uitsplitsing ICB’s (1)</a:t>
            </a:r>
          </a:p>
        </c:rich>
      </c:tx>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Tabellen!$I$5</c:f>
              <c:strCache>
                <c:ptCount val="1"/>
                <c:pt idx="0">
                  <c:v>Obligaties</c:v>
                </c:pt>
              </c:strCache>
            </c:strRef>
          </c:tx>
          <c:spPr>
            <a:solidFill>
              <a:srgbClr val="002244"/>
            </a:solidFill>
          </c:spPr>
          <c:invertIfNegative val="0"/>
          <c:cat>
            <c:strRef>
              <c:extLst>
                <c:ext xmlns:c15="http://schemas.microsoft.com/office/drawing/2012/chart" uri="{02D57815-91ED-43cb-92C2-25804820EDAC}">
                  <c15:fullRef>
                    <c15:sqref>Tabellen!$B$6:$B$9</c15:sqref>
                  </c15:fullRef>
                </c:ext>
              </c:extLst>
              <c:f>Tabellen!$B$7:$B$9</c:f>
              <c:strCache>
                <c:ptCount val="3"/>
                <c:pt idx="0">
                  <c:v>Sector</c:v>
                </c:pt>
                <c:pt idx="1">
                  <c:v>Eerste pijler</c:v>
                </c:pt>
                <c:pt idx="2">
                  <c:v>Tweede pijler</c:v>
                </c:pt>
              </c:strCache>
            </c:strRef>
          </c:cat>
          <c:val>
            <c:numRef>
              <c:extLst>
                <c:ext xmlns:c15="http://schemas.microsoft.com/office/drawing/2012/chart" uri="{02D57815-91ED-43cb-92C2-25804820EDAC}">
                  <c15:fullRef>
                    <c15:sqref>Tabellen!$I$6:$I$9</c15:sqref>
                  </c15:fullRef>
                </c:ext>
              </c:extLst>
              <c:f>Tabellen!$I$7:$I$9</c:f>
              <c:numCache>
                <c:formatCode>0.00%</c:formatCode>
                <c:ptCount val="3"/>
                <c:pt idx="0">
                  <c:v>0.45582104039325794</c:v>
                </c:pt>
                <c:pt idx="1">
                  <c:v>0.30957143461104097</c:v>
                </c:pt>
                <c:pt idx="2">
                  <c:v>0.46960688917766413</c:v>
                </c:pt>
              </c:numCache>
            </c:numRef>
          </c:val>
        </c:ser>
        <c:ser>
          <c:idx val="1"/>
          <c:order val="1"/>
          <c:tx>
            <c:strRef>
              <c:f>Tabellen!$J$5</c:f>
              <c:strCache>
                <c:ptCount val="1"/>
                <c:pt idx="0">
                  <c:v>Aandelen</c:v>
                </c:pt>
              </c:strCache>
            </c:strRef>
          </c:tx>
          <c:spPr>
            <a:solidFill>
              <a:srgbClr val="668899"/>
            </a:solidFill>
          </c:spPr>
          <c:invertIfNegative val="0"/>
          <c:cat>
            <c:strRef>
              <c:extLst>
                <c:ext xmlns:c15="http://schemas.microsoft.com/office/drawing/2012/chart" uri="{02D57815-91ED-43cb-92C2-25804820EDAC}">
                  <c15:fullRef>
                    <c15:sqref>Tabellen!$B$6:$B$9</c15:sqref>
                  </c15:fullRef>
                </c:ext>
              </c:extLst>
              <c:f>Tabellen!$B$7:$B$9</c:f>
              <c:strCache>
                <c:ptCount val="3"/>
                <c:pt idx="0">
                  <c:v>Sector</c:v>
                </c:pt>
                <c:pt idx="1">
                  <c:v>Eerste pijler</c:v>
                </c:pt>
                <c:pt idx="2">
                  <c:v>Tweede pijler</c:v>
                </c:pt>
              </c:strCache>
            </c:strRef>
          </c:cat>
          <c:val>
            <c:numRef>
              <c:extLst>
                <c:ext xmlns:c15="http://schemas.microsoft.com/office/drawing/2012/chart" uri="{02D57815-91ED-43cb-92C2-25804820EDAC}">
                  <c15:fullRef>
                    <c15:sqref>Tabellen!$J$6:$J$9</c15:sqref>
                  </c15:fullRef>
                </c:ext>
              </c:extLst>
              <c:f>Tabellen!$J$7:$J$9</c:f>
              <c:numCache>
                <c:formatCode>0.00%</c:formatCode>
                <c:ptCount val="3"/>
                <c:pt idx="0">
                  <c:v>0.41560070512984154</c:v>
                </c:pt>
                <c:pt idx="1">
                  <c:v>0.50585281764988566</c:v>
                </c:pt>
                <c:pt idx="2">
                  <c:v>0.40709331826189127</c:v>
                </c:pt>
              </c:numCache>
            </c:numRef>
          </c:val>
        </c:ser>
        <c:ser>
          <c:idx val="3"/>
          <c:order val="3"/>
          <c:tx>
            <c:strRef>
              <c:f>Tabellen!$L$5</c:f>
              <c:strCache>
                <c:ptCount val="1"/>
                <c:pt idx="0">
                  <c:v>Leningen</c:v>
                </c:pt>
              </c:strCache>
            </c:strRef>
          </c:tx>
          <c:spPr>
            <a:solidFill>
              <a:srgbClr val="BAC9D0"/>
            </a:solidFill>
          </c:spPr>
          <c:invertIfNegative val="0"/>
          <c:cat>
            <c:strRef>
              <c:extLst>
                <c:ext xmlns:c15="http://schemas.microsoft.com/office/drawing/2012/chart" uri="{02D57815-91ED-43cb-92C2-25804820EDAC}">
                  <c15:fullRef>
                    <c15:sqref>Tabellen!$B$6:$B$9</c15:sqref>
                  </c15:fullRef>
                </c:ext>
              </c:extLst>
              <c:f>Tabellen!$B$7:$B$9</c:f>
              <c:strCache>
                <c:ptCount val="3"/>
                <c:pt idx="0">
                  <c:v>Sector</c:v>
                </c:pt>
                <c:pt idx="1">
                  <c:v>Eerste pijler</c:v>
                </c:pt>
                <c:pt idx="2">
                  <c:v>Tweede pijler</c:v>
                </c:pt>
              </c:strCache>
            </c:strRef>
          </c:cat>
          <c:val>
            <c:numRef>
              <c:extLst>
                <c:ext xmlns:c15="http://schemas.microsoft.com/office/drawing/2012/chart" uri="{02D57815-91ED-43cb-92C2-25804820EDAC}">
                  <c15:fullRef>
                    <c15:sqref>Tabellen!$L$6:$L$9</c15:sqref>
                  </c15:fullRef>
                </c:ext>
              </c:extLst>
              <c:f>Tabellen!$L$7:$L$9</c:f>
              <c:numCache>
                <c:formatCode>0.00%</c:formatCode>
                <c:ptCount val="3"/>
                <c:pt idx="0">
                  <c:v>7.5873204996001874E-3</c:v>
                </c:pt>
                <c:pt idx="1">
                  <c:v>6.1878909782357681E-2</c:v>
                </c:pt>
                <c:pt idx="2">
                  <c:v>2.469661302407391E-3</c:v>
                </c:pt>
              </c:numCache>
            </c:numRef>
          </c:val>
        </c:ser>
        <c:ser>
          <c:idx val="4"/>
          <c:order val="4"/>
          <c:tx>
            <c:strRef>
              <c:f>Tabellen!$M$5</c:f>
              <c:strCache>
                <c:ptCount val="1"/>
                <c:pt idx="0">
                  <c:v>Vastgoed</c:v>
                </c:pt>
              </c:strCache>
            </c:strRef>
          </c:tx>
          <c:spPr>
            <a:solidFill>
              <a:srgbClr val="333333"/>
            </a:solidFill>
          </c:spPr>
          <c:invertIfNegative val="0"/>
          <c:cat>
            <c:strRef>
              <c:extLst>
                <c:ext xmlns:c15="http://schemas.microsoft.com/office/drawing/2012/chart" uri="{02D57815-91ED-43cb-92C2-25804820EDAC}">
                  <c15:fullRef>
                    <c15:sqref>Tabellen!$B$6:$B$9</c15:sqref>
                  </c15:fullRef>
                </c:ext>
              </c:extLst>
              <c:f>Tabellen!$B$7:$B$9</c:f>
              <c:strCache>
                <c:ptCount val="3"/>
                <c:pt idx="0">
                  <c:v>Sector</c:v>
                </c:pt>
                <c:pt idx="1">
                  <c:v>Eerste pijler</c:v>
                </c:pt>
                <c:pt idx="2">
                  <c:v>Tweede pijler</c:v>
                </c:pt>
              </c:strCache>
            </c:strRef>
          </c:cat>
          <c:val>
            <c:numRef>
              <c:extLst>
                <c:ext xmlns:c15="http://schemas.microsoft.com/office/drawing/2012/chart" uri="{02D57815-91ED-43cb-92C2-25804820EDAC}">
                  <c15:fullRef>
                    <c15:sqref>Tabellen!$M$6:$M$9</c15:sqref>
                  </c15:fullRef>
                </c:ext>
              </c:extLst>
              <c:f>Tabellen!$M$7:$M$9</c:f>
              <c:numCache>
                <c:formatCode>0.00%</c:formatCode>
                <c:ptCount val="3"/>
                <c:pt idx="0">
                  <c:v>1.0382301689065707E-2</c:v>
                </c:pt>
                <c:pt idx="1">
                  <c:v>4.7020805519410791E-2</c:v>
                </c:pt>
                <c:pt idx="2">
                  <c:v>6.9286658943534252E-3</c:v>
                </c:pt>
              </c:numCache>
            </c:numRef>
          </c:val>
        </c:ser>
        <c:ser>
          <c:idx val="5"/>
          <c:order val="5"/>
          <c:tx>
            <c:strRef>
              <c:f>Tabellen!$N$5</c:f>
              <c:strCache>
                <c:ptCount val="1"/>
                <c:pt idx="0">
                  <c:v>Liquide middelen</c:v>
                </c:pt>
              </c:strCache>
            </c:strRef>
          </c:tx>
          <c:spPr>
            <a:solidFill>
              <a:srgbClr val="8B9A00"/>
            </a:solidFill>
          </c:spPr>
          <c:invertIfNegative val="0"/>
          <c:cat>
            <c:strRef>
              <c:extLst>
                <c:ext xmlns:c15="http://schemas.microsoft.com/office/drawing/2012/chart" uri="{02D57815-91ED-43cb-92C2-25804820EDAC}">
                  <c15:fullRef>
                    <c15:sqref>Tabellen!$B$6:$B$9</c15:sqref>
                  </c15:fullRef>
                </c:ext>
              </c:extLst>
              <c:f>Tabellen!$B$7:$B$9</c:f>
              <c:strCache>
                <c:ptCount val="3"/>
                <c:pt idx="0">
                  <c:v>Sector</c:v>
                </c:pt>
                <c:pt idx="1">
                  <c:v>Eerste pijler</c:v>
                </c:pt>
                <c:pt idx="2">
                  <c:v>Tweede pijler</c:v>
                </c:pt>
              </c:strCache>
            </c:strRef>
          </c:cat>
          <c:val>
            <c:numRef>
              <c:extLst>
                <c:ext xmlns:c15="http://schemas.microsoft.com/office/drawing/2012/chart" uri="{02D57815-91ED-43cb-92C2-25804820EDAC}">
                  <c15:fullRef>
                    <c15:sqref>Tabellen!$N$6:$N$9</c15:sqref>
                  </c15:fullRef>
                </c:ext>
              </c:extLst>
              <c:f>Tabellen!$N$7:$N$9</c:f>
              <c:numCache>
                <c:formatCode>0.00%</c:formatCode>
                <c:ptCount val="3"/>
                <c:pt idx="0">
                  <c:v>5.7520707376067633E-2</c:v>
                </c:pt>
                <c:pt idx="1">
                  <c:v>1.1592396866377324E-2</c:v>
                </c:pt>
                <c:pt idx="2">
                  <c:v>6.1850023275576427E-2</c:v>
                </c:pt>
              </c:numCache>
            </c:numRef>
          </c:val>
        </c:ser>
        <c:ser>
          <c:idx val="6"/>
          <c:order val="6"/>
          <c:tx>
            <c:strRef>
              <c:f>Tabellen!$O$5</c:f>
              <c:strCache>
                <c:ptCount val="1"/>
                <c:pt idx="0">
                  <c:v>Andere</c:v>
                </c:pt>
              </c:strCache>
            </c:strRef>
          </c:tx>
          <c:spPr>
            <a:solidFill>
              <a:schemeClr val="bg1">
                <a:lumMod val="65000"/>
              </a:schemeClr>
            </a:solidFill>
          </c:spPr>
          <c:invertIfNegative val="0"/>
          <c:cat>
            <c:strRef>
              <c:extLst>
                <c:ext xmlns:c15="http://schemas.microsoft.com/office/drawing/2012/chart" uri="{02D57815-91ED-43cb-92C2-25804820EDAC}">
                  <c15:fullRef>
                    <c15:sqref>Tabellen!$B$6:$B$9</c15:sqref>
                  </c15:fullRef>
                </c:ext>
              </c:extLst>
              <c:f>Tabellen!$B$7:$B$9</c:f>
              <c:strCache>
                <c:ptCount val="3"/>
                <c:pt idx="0">
                  <c:v>Sector</c:v>
                </c:pt>
                <c:pt idx="1">
                  <c:v>Eerste pijler</c:v>
                </c:pt>
                <c:pt idx="2">
                  <c:v>Tweede pijler</c:v>
                </c:pt>
              </c:strCache>
            </c:strRef>
          </c:cat>
          <c:val>
            <c:numRef>
              <c:extLst>
                <c:ext xmlns:c15="http://schemas.microsoft.com/office/drawing/2012/chart" uri="{02D57815-91ED-43cb-92C2-25804820EDAC}">
                  <c15:fullRef>
                    <c15:sqref>Tabellen!$O$6:$O$9</c15:sqref>
                  </c15:fullRef>
                </c:ext>
              </c:extLst>
              <c:f>Tabellen!$O$7:$O$9</c:f>
              <c:numCache>
                <c:formatCode>0.00%</c:formatCode>
                <c:ptCount val="3"/>
                <c:pt idx="0">
                  <c:v>5.3087924912167017E-2</c:v>
                </c:pt>
                <c:pt idx="1">
                  <c:v>6.4083635570927541E-2</c:v>
                </c:pt>
                <c:pt idx="2">
                  <c:v>5.2051442088107407E-2</c:v>
                </c:pt>
              </c:numCache>
            </c:numRef>
          </c:val>
        </c:ser>
        <c:dLbls>
          <c:showLegendKey val="0"/>
          <c:showVal val="0"/>
          <c:showCatName val="0"/>
          <c:showSerName val="0"/>
          <c:showPercent val="0"/>
          <c:showBubbleSize val="0"/>
        </c:dLbls>
        <c:gapWidth val="150"/>
        <c:shape val="box"/>
        <c:axId val="378113720"/>
        <c:axId val="378109408"/>
        <c:axId val="0"/>
        <c:extLst>
          <c:ext xmlns:c15="http://schemas.microsoft.com/office/drawing/2012/chart" uri="{02D57815-91ED-43cb-92C2-25804820EDAC}">
            <c15:filteredBarSeries>
              <c15:ser>
                <c:idx val="2"/>
                <c:order val="2"/>
                <c:tx>
                  <c:strRef>
                    <c:extLst>
                      <c:ext uri="{02D57815-91ED-43cb-92C2-25804820EDAC}">
                        <c15:formulaRef>
                          <c15:sqref>Tabellen!$K$5</c15:sqref>
                        </c15:formulaRef>
                      </c:ext>
                    </c:extLst>
                    <c:strCache>
                      <c:ptCount val="1"/>
                      <c:pt idx="0">
                        <c:v>ICB</c:v>
                      </c:pt>
                    </c:strCache>
                  </c:strRef>
                </c:tx>
                <c:spPr>
                  <a:solidFill>
                    <a:srgbClr val="BBCC00"/>
                  </a:solidFill>
                </c:spPr>
                <c:invertIfNegative val="0"/>
                <c:cat>
                  <c:strRef>
                    <c:extLst>
                      <c:ext uri="{02D57815-91ED-43cb-92C2-25804820EDAC}">
                        <c15:fullRef>
                          <c15:sqref>Tabellen!$B$6:$B$9</c15:sqref>
                        </c15:fullRef>
                        <c15:formulaRef>
                          <c15:sqref>Tabellen!$B$7:$B$9</c15:sqref>
                        </c15:formulaRef>
                      </c:ext>
                    </c:extLst>
                    <c:strCache>
                      <c:ptCount val="3"/>
                      <c:pt idx="0">
                        <c:v>Sector</c:v>
                      </c:pt>
                      <c:pt idx="1">
                        <c:v>Eerste pijler</c:v>
                      </c:pt>
                      <c:pt idx="2">
                        <c:v>Tweede pijler</c:v>
                      </c:pt>
                    </c:strCache>
                  </c:strRef>
                </c:cat>
                <c:val>
                  <c:numRef>
                    <c:extLst>
                      <c:ext uri="{02D57815-91ED-43cb-92C2-25804820EDAC}">
                        <c15:fullRef>
                          <c15:sqref>Tabellen!$K$6:$K$9</c15:sqref>
                        </c15:fullRef>
                        <c15:formulaRef>
                          <c15:sqref>Tabellen!$K$7:$K$9</c15:sqref>
                        </c15:formulaRef>
                      </c:ext>
                    </c:extLst>
                    <c:numCache>
                      <c:formatCode>0.00%</c:formatCode>
                      <c:ptCount val="3"/>
                    </c:numCache>
                  </c:numRef>
                </c:val>
              </c15:ser>
            </c15:filteredBarSeries>
          </c:ext>
        </c:extLst>
      </c:bar3DChart>
      <c:catAx>
        <c:axId val="378113720"/>
        <c:scaling>
          <c:orientation val="minMax"/>
        </c:scaling>
        <c:delete val="0"/>
        <c:axPos val="b"/>
        <c:numFmt formatCode="General" sourceLinked="0"/>
        <c:majorTickMark val="out"/>
        <c:minorTickMark val="none"/>
        <c:tickLblPos val="nextTo"/>
        <c:crossAx val="378109408"/>
        <c:crosses val="autoZero"/>
        <c:auto val="1"/>
        <c:lblAlgn val="ctr"/>
        <c:lblOffset val="100"/>
        <c:noMultiLvlLbl val="0"/>
      </c:catAx>
      <c:valAx>
        <c:axId val="378109408"/>
        <c:scaling>
          <c:orientation val="minMax"/>
        </c:scaling>
        <c:delete val="1"/>
        <c:axPos val="l"/>
        <c:numFmt formatCode="0.00%" sourceLinked="1"/>
        <c:majorTickMark val="out"/>
        <c:minorTickMark val="none"/>
        <c:tickLblPos val="none"/>
        <c:crossAx val="378113720"/>
        <c:crosses val="autoZero"/>
        <c:crossBetween val="between"/>
      </c:valAx>
    </c:plotArea>
    <c:legend>
      <c:legendPos val="b"/>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986FCF-EDB4-4BD6-A01A-AEEAEBD0A732}" type="datetimeFigureOut">
              <a:rPr lang="nl-BE" smtClean="0"/>
              <a:pPr/>
              <a:t>12/09/2018</a:t>
            </a:fld>
            <a:endParaRPr lang="nl-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C61ED6E-4AB3-48AA-BD12-6BCACCEB99F9}" type="slidenum">
              <a:rPr lang="nl-BE" smtClean="0"/>
              <a:pPr/>
              <a:t>‹#›</a:t>
            </a:fld>
            <a:endParaRPr lang="nl-BE"/>
          </a:p>
        </p:txBody>
      </p:sp>
    </p:spTree>
    <p:extLst>
      <p:ext uri="{BB962C8B-B14F-4D97-AF65-F5344CB8AC3E}">
        <p14:creationId xmlns:p14="http://schemas.microsoft.com/office/powerpoint/2010/main" val="2293628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390FA9E-B9E1-48A3-9FA2-8D7576A5357F}" type="datetimeFigureOut">
              <a:rPr lang="nl-BE" smtClean="0"/>
              <a:pPr/>
              <a:t>12/09/2018</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4F1EE4A-0F1D-497E-983F-5B61215D8C28}" type="slidenum">
              <a:rPr lang="nl-BE" smtClean="0"/>
              <a:pPr/>
              <a:t>‹#›</a:t>
            </a:fld>
            <a:endParaRPr lang="nl-BE"/>
          </a:p>
        </p:txBody>
      </p:sp>
    </p:spTree>
    <p:extLst>
      <p:ext uri="{BB962C8B-B14F-4D97-AF65-F5344CB8AC3E}">
        <p14:creationId xmlns:p14="http://schemas.microsoft.com/office/powerpoint/2010/main" val="3645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1</a:t>
            </a:fld>
            <a:endParaRPr lang="nl-BE"/>
          </a:p>
        </p:txBody>
      </p:sp>
    </p:spTree>
    <p:extLst>
      <p:ext uri="{BB962C8B-B14F-4D97-AF65-F5344CB8AC3E}">
        <p14:creationId xmlns:p14="http://schemas.microsoft.com/office/powerpoint/2010/main" val="1253220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44</a:t>
            </a:fld>
            <a:endParaRPr lang="nl-BE"/>
          </a:p>
        </p:txBody>
      </p:sp>
    </p:spTree>
    <p:extLst>
      <p:ext uri="{BB962C8B-B14F-4D97-AF65-F5344CB8AC3E}">
        <p14:creationId xmlns:p14="http://schemas.microsoft.com/office/powerpoint/2010/main" val="256126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2</a:t>
            </a:fld>
            <a:endParaRPr lang="nl-BE"/>
          </a:p>
        </p:txBody>
      </p:sp>
    </p:spTree>
    <p:extLst>
      <p:ext uri="{BB962C8B-B14F-4D97-AF65-F5344CB8AC3E}">
        <p14:creationId xmlns:p14="http://schemas.microsoft.com/office/powerpoint/2010/main" val="207019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3</a:t>
            </a:fld>
            <a:endParaRPr lang="nl-BE"/>
          </a:p>
        </p:txBody>
      </p:sp>
    </p:spTree>
    <p:extLst>
      <p:ext uri="{BB962C8B-B14F-4D97-AF65-F5344CB8AC3E}">
        <p14:creationId xmlns:p14="http://schemas.microsoft.com/office/powerpoint/2010/main" val="2388335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4</a:t>
            </a:fld>
            <a:endParaRPr lang="nl-BE"/>
          </a:p>
        </p:txBody>
      </p:sp>
    </p:spTree>
    <p:extLst>
      <p:ext uri="{BB962C8B-B14F-4D97-AF65-F5344CB8AC3E}">
        <p14:creationId xmlns:p14="http://schemas.microsoft.com/office/powerpoint/2010/main" val="403086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6</a:t>
            </a:fld>
            <a:endParaRPr lang="nl-BE"/>
          </a:p>
        </p:txBody>
      </p:sp>
    </p:spTree>
    <p:extLst>
      <p:ext uri="{BB962C8B-B14F-4D97-AF65-F5344CB8AC3E}">
        <p14:creationId xmlns:p14="http://schemas.microsoft.com/office/powerpoint/2010/main" val="3336198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12</a:t>
            </a:fld>
            <a:endParaRPr lang="nl-BE"/>
          </a:p>
        </p:txBody>
      </p:sp>
    </p:spTree>
    <p:extLst>
      <p:ext uri="{BB962C8B-B14F-4D97-AF65-F5344CB8AC3E}">
        <p14:creationId xmlns:p14="http://schemas.microsoft.com/office/powerpoint/2010/main" val="347588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13</a:t>
            </a:fld>
            <a:endParaRPr lang="nl-BE"/>
          </a:p>
        </p:txBody>
      </p:sp>
    </p:spTree>
    <p:extLst>
      <p:ext uri="{BB962C8B-B14F-4D97-AF65-F5344CB8AC3E}">
        <p14:creationId xmlns:p14="http://schemas.microsoft.com/office/powerpoint/2010/main" val="2552041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20</a:t>
            </a:fld>
            <a:endParaRPr lang="nl-BE"/>
          </a:p>
        </p:txBody>
      </p:sp>
    </p:spTree>
    <p:extLst>
      <p:ext uri="{BB962C8B-B14F-4D97-AF65-F5344CB8AC3E}">
        <p14:creationId xmlns:p14="http://schemas.microsoft.com/office/powerpoint/2010/main" val="2107153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36</a:t>
            </a:fld>
            <a:endParaRPr lang="nl-BE"/>
          </a:p>
        </p:txBody>
      </p:sp>
    </p:spTree>
    <p:extLst>
      <p:ext uri="{BB962C8B-B14F-4D97-AF65-F5344CB8AC3E}">
        <p14:creationId xmlns:p14="http://schemas.microsoft.com/office/powerpoint/2010/main" val="3934026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SMA Title Slide 1 NL-FR">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328449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p>
            <a:r>
              <a:rPr lang="en-US" smtClean="0"/>
              <a:t>Click to edit Master title style</a:t>
            </a:r>
            <a:endParaRPr lang="nl-BE" dirty="0"/>
          </a:p>
        </p:txBody>
      </p:sp>
      <p:sp>
        <p:nvSpPr>
          <p:cNvPr id="16"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7" name="Afbeelding 16"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8" name="Date Placeholder 3"/>
          <p:cNvSpPr>
            <a:spLocks noGrp="1"/>
          </p:cNvSpPr>
          <p:nvPr>
            <p:ph type="dt" sz="half" idx="10"/>
          </p:nvPr>
        </p:nvSpPr>
        <p:spPr>
          <a:xfrm>
            <a:off x="791370" y="6219824"/>
            <a:ext cx="1620342" cy="638177"/>
          </a:xfrm>
        </p:spPr>
        <p:txBody>
          <a:bodyPr/>
          <a:lstStyle/>
          <a:p>
            <a:r>
              <a:rPr lang="nl-BE" smtClean="0"/>
              <a:t>11 september 2018</a:t>
            </a:r>
            <a:endParaRPr lang="nl-BE" dirty="0"/>
          </a:p>
        </p:txBody>
      </p:sp>
      <p:sp>
        <p:nvSpPr>
          <p:cNvPr id="9" name="Footer Placeholder 7"/>
          <p:cNvSpPr>
            <a:spLocks noGrp="1"/>
          </p:cNvSpPr>
          <p:nvPr>
            <p:ph type="ftr" sz="quarter" idx="11"/>
          </p:nvPr>
        </p:nvSpPr>
        <p:spPr>
          <a:xfrm>
            <a:off x="2411712" y="6219824"/>
            <a:ext cx="5670756" cy="638177"/>
          </a:xfrm>
        </p:spPr>
        <p:txBody>
          <a:bodyPr/>
          <a:lstStyle/>
          <a:p>
            <a:r>
              <a:rPr lang="nl-BE" smtClean="0"/>
              <a:t>Rapportering over het boekjaar 2017</a:t>
            </a:r>
            <a:endParaRPr lang="nl-BE" dirty="0"/>
          </a:p>
        </p:txBody>
      </p:sp>
      <p:sp>
        <p:nvSpPr>
          <p:cNvPr id="10" name="Rectangle 9"/>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6"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639994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7" name="Afbeelding 16"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7" name="Date Placeholder 3"/>
          <p:cNvSpPr>
            <a:spLocks noGrp="1"/>
          </p:cNvSpPr>
          <p:nvPr>
            <p:ph type="dt" sz="half" idx="10"/>
          </p:nvPr>
        </p:nvSpPr>
        <p:spPr>
          <a:xfrm>
            <a:off x="791370" y="6219824"/>
            <a:ext cx="1620342" cy="638177"/>
          </a:xfrm>
        </p:spPr>
        <p:txBody>
          <a:bodyPr/>
          <a:lstStyle/>
          <a:p>
            <a:r>
              <a:rPr lang="nl-BE" smtClean="0"/>
              <a:t>11 september 2018</a:t>
            </a:r>
            <a:endParaRPr lang="nl-BE" dirty="0"/>
          </a:p>
        </p:txBody>
      </p:sp>
      <p:sp>
        <p:nvSpPr>
          <p:cNvPr id="8" name="Footer Placeholder 7"/>
          <p:cNvSpPr>
            <a:spLocks noGrp="1"/>
          </p:cNvSpPr>
          <p:nvPr>
            <p:ph type="ftr" sz="quarter" idx="11"/>
          </p:nvPr>
        </p:nvSpPr>
        <p:spPr>
          <a:xfrm>
            <a:off x="2411712" y="6219824"/>
            <a:ext cx="5670756" cy="638177"/>
          </a:xfrm>
        </p:spPr>
        <p:txBody>
          <a:bodyPr/>
          <a:lstStyle/>
          <a:p>
            <a:r>
              <a:rPr lang="nl-BE" smtClean="0"/>
              <a:t>Rapportering over het boekjaar 2017</a:t>
            </a:r>
            <a:endParaRPr lang="nl-BE" dirty="0"/>
          </a:p>
        </p:txBody>
      </p:sp>
      <p:sp>
        <p:nvSpPr>
          <p:cNvPr id="9" name="Rectangle 8"/>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16"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880769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856" y="1538288"/>
            <a:ext cx="5220344" cy="4231024"/>
          </a:xfrm>
        </p:spPr>
        <p:txBody>
          <a:bodyPr/>
          <a:lstStyle>
            <a:lvl1pPr marL="360000" marR="0" indent="-360000" algn="l" defTabSz="914400" rtl="0" eaLnBrk="1" fontAlgn="auto" latinLnBrk="0" hangingPunct="1">
              <a:lnSpc>
                <a:spcPts val="3080"/>
              </a:lnSpc>
              <a:spcBef>
                <a:spcPts val="0"/>
              </a:spcBef>
              <a:spcAft>
                <a:spcPts val="600"/>
              </a:spcAft>
              <a:buClr>
                <a:schemeClr val="accent2"/>
              </a:buClr>
              <a:buSzTx/>
              <a:buFont typeface="Arial" pitchFamily="34" charset="0"/>
              <a:buChar char="•"/>
              <a:tabLst/>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60000" marR="0" lvl="0" indent="-360000" algn="l" defTabSz="914400" rtl="0" eaLnBrk="1" fontAlgn="auto" latinLnBrk="0" hangingPunct="1">
              <a:lnSpc>
                <a:spcPts val="3080"/>
              </a:lnSpc>
              <a:spcBef>
                <a:spcPts val="0"/>
              </a:spcBef>
              <a:spcAft>
                <a:spcPts val="600"/>
              </a:spcAft>
              <a:buClr>
                <a:schemeClr val="accent5"/>
              </a:buClr>
              <a:buSzTx/>
              <a:buFont typeface="Arial" pitchFamily="34" charset="0"/>
              <a:buChar char="•"/>
              <a:tabLst/>
              <a:defRPr/>
            </a:pPr>
            <a:r>
              <a:rPr lang="en-US" smtClean="0"/>
              <a:t>Click to edit Master text styles</a:t>
            </a:r>
          </a:p>
        </p:txBody>
      </p:sp>
      <p:sp>
        <p:nvSpPr>
          <p:cNvPr id="9" name="Rectangle 8"/>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92163" y="188700"/>
            <a:ext cx="7920037" cy="990000"/>
          </a:xfrm>
        </p:spPr>
        <p:txBody>
          <a:bodyPr anchor="b"/>
          <a:lstStyle>
            <a:lvl1pPr algn="l">
              <a:lnSpc>
                <a:spcPts val="3200"/>
              </a:lnSpc>
              <a:defRPr sz="3600" b="0"/>
            </a:lvl1pPr>
          </a:lstStyle>
          <a:p>
            <a:r>
              <a:rPr lang="en-US" smtClean="0"/>
              <a:t>Click to edit Master title style</a:t>
            </a:r>
            <a:endParaRPr lang="nl-BE" dirty="0"/>
          </a:p>
        </p:txBody>
      </p:sp>
      <p:sp>
        <p:nvSpPr>
          <p:cNvPr id="4" name="Text Placeholder 3"/>
          <p:cNvSpPr>
            <a:spLocks noGrp="1"/>
          </p:cNvSpPr>
          <p:nvPr>
            <p:ph type="body" sz="half" idx="2"/>
          </p:nvPr>
        </p:nvSpPr>
        <p:spPr>
          <a:xfrm>
            <a:off x="792163" y="1538288"/>
            <a:ext cx="2339645" cy="4231024"/>
          </a:xfrm>
        </p:spPr>
        <p:txBody>
          <a:bodyPr/>
          <a:lstStyle>
            <a:lvl1pPr marL="0" indent="0">
              <a:lnSpc>
                <a:spcPts val="2000"/>
              </a:lnSpc>
              <a:spcAft>
                <a:spcPts val="1200"/>
              </a:spcAft>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9" name="Afbeelding 18"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0" name="Date Placeholder 3"/>
          <p:cNvSpPr>
            <a:spLocks noGrp="1"/>
          </p:cNvSpPr>
          <p:nvPr>
            <p:ph type="dt" sz="half" idx="10"/>
          </p:nvPr>
        </p:nvSpPr>
        <p:spPr>
          <a:xfrm>
            <a:off x="791370" y="6219824"/>
            <a:ext cx="1620342" cy="638177"/>
          </a:xfrm>
        </p:spPr>
        <p:txBody>
          <a:bodyPr/>
          <a:lstStyle/>
          <a:p>
            <a:r>
              <a:rPr lang="nl-BE" smtClean="0"/>
              <a:t>11 september 2018</a:t>
            </a:r>
            <a:endParaRPr lang="nl-BE" dirty="0"/>
          </a:p>
        </p:txBody>
      </p:sp>
      <p:sp>
        <p:nvSpPr>
          <p:cNvPr id="11" name="Footer Placeholder 7"/>
          <p:cNvSpPr>
            <a:spLocks noGrp="1"/>
          </p:cNvSpPr>
          <p:nvPr>
            <p:ph type="ftr" sz="quarter" idx="11"/>
          </p:nvPr>
        </p:nvSpPr>
        <p:spPr>
          <a:xfrm>
            <a:off x="2411712" y="6219824"/>
            <a:ext cx="5670756" cy="638177"/>
          </a:xfrm>
        </p:spPr>
        <p:txBody>
          <a:bodyPr/>
          <a:lstStyle/>
          <a:p>
            <a:r>
              <a:rPr lang="nl-BE" smtClean="0"/>
              <a:t>Rapportering over het boekjaar 2017</a:t>
            </a:r>
            <a:endParaRPr lang="nl-BE" dirty="0"/>
          </a:p>
        </p:txBody>
      </p:sp>
      <p:sp>
        <p:nvSpPr>
          <p:cNvPr id="12" name="Rectangle 11"/>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8"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326692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92164" y="368592"/>
            <a:ext cx="7920038" cy="360048"/>
          </a:xfrm>
        </p:spPr>
        <p:txBody>
          <a:bodyPr anchor="b" anchorCtr="0"/>
          <a:lstStyle>
            <a:lvl1pPr algn="l">
              <a:lnSpc>
                <a:spcPts val="2200"/>
              </a:lnSpc>
              <a:defRPr sz="2000" b="0"/>
            </a:lvl1pPr>
          </a:lstStyle>
          <a:p>
            <a:r>
              <a:rPr lang="en-US" smtClean="0"/>
              <a:t>Click to edit Master title style</a:t>
            </a:r>
            <a:endParaRPr lang="nl-BE" dirty="0"/>
          </a:p>
        </p:txBody>
      </p:sp>
      <p:sp>
        <p:nvSpPr>
          <p:cNvPr id="3" name="Picture Placeholder 2"/>
          <p:cNvSpPr>
            <a:spLocks noGrp="1"/>
          </p:cNvSpPr>
          <p:nvPr>
            <p:ph type="pic" idx="1"/>
          </p:nvPr>
        </p:nvSpPr>
        <p:spPr>
          <a:xfrm>
            <a:off x="792163" y="818652"/>
            <a:ext cx="7920038" cy="4950660"/>
          </a:xfrm>
        </p:spPr>
        <p:txBody>
          <a:bodyPr anchor="t"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BE" dirty="0"/>
          </a:p>
        </p:txBody>
      </p:sp>
      <p:sp>
        <p:nvSpPr>
          <p:cNvPr id="4" name="Text Placeholder 3"/>
          <p:cNvSpPr>
            <a:spLocks noGrp="1"/>
          </p:cNvSpPr>
          <p:nvPr>
            <p:ph type="body" sz="half" idx="2"/>
          </p:nvPr>
        </p:nvSpPr>
        <p:spPr>
          <a:xfrm>
            <a:off x="8820824" y="818652"/>
            <a:ext cx="323176" cy="4951274"/>
          </a:xfrm>
        </p:spPr>
        <p:txBody>
          <a:bodyPr vert="vert270"/>
          <a:lstStyle>
            <a:lvl1pPr marL="0" indent="0" algn="l">
              <a:lnSpc>
                <a:spcPts val="1540"/>
              </a:lnSpc>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9" name="Afbeelding 18"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0" name="Date Placeholder 3"/>
          <p:cNvSpPr>
            <a:spLocks noGrp="1"/>
          </p:cNvSpPr>
          <p:nvPr>
            <p:ph type="dt" sz="half" idx="10"/>
          </p:nvPr>
        </p:nvSpPr>
        <p:spPr>
          <a:xfrm>
            <a:off x="791370" y="6219824"/>
            <a:ext cx="1620342" cy="638177"/>
          </a:xfrm>
        </p:spPr>
        <p:txBody>
          <a:bodyPr/>
          <a:lstStyle/>
          <a:p>
            <a:r>
              <a:rPr lang="nl-BE" smtClean="0"/>
              <a:t>11 september 2018</a:t>
            </a:r>
            <a:endParaRPr lang="nl-BE" dirty="0"/>
          </a:p>
        </p:txBody>
      </p:sp>
      <p:sp>
        <p:nvSpPr>
          <p:cNvPr id="11" name="Footer Placeholder 7"/>
          <p:cNvSpPr>
            <a:spLocks noGrp="1"/>
          </p:cNvSpPr>
          <p:nvPr>
            <p:ph type="ftr" sz="quarter" idx="11"/>
          </p:nvPr>
        </p:nvSpPr>
        <p:spPr>
          <a:xfrm>
            <a:off x="2411712" y="6219824"/>
            <a:ext cx="5670756" cy="638177"/>
          </a:xfrm>
        </p:spPr>
        <p:txBody>
          <a:bodyPr/>
          <a:lstStyle/>
          <a:p>
            <a:r>
              <a:rPr lang="nl-BE" smtClean="0"/>
              <a:t>Rapportering over het boekjaar 2017</a:t>
            </a:r>
            <a:endParaRPr lang="nl-BE" dirty="0"/>
          </a:p>
        </p:txBody>
      </p:sp>
      <p:sp>
        <p:nvSpPr>
          <p:cNvPr id="12" name="Rectangle 11"/>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8"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3765155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8172481" y="728640"/>
            <a:ext cx="810108" cy="4860648"/>
          </a:xfrm>
        </p:spPr>
        <p:txBody>
          <a:bodyPr vert="vert"/>
          <a:lstStyle/>
          <a:p>
            <a:r>
              <a:rPr lang="en-US" smtClean="0"/>
              <a:t>Click to edit Master title style</a:t>
            </a:r>
            <a:endParaRPr lang="nl-BE" dirty="0"/>
          </a:p>
        </p:txBody>
      </p:sp>
      <p:sp>
        <p:nvSpPr>
          <p:cNvPr id="3" name="Vertical Text Placeholder 2"/>
          <p:cNvSpPr>
            <a:spLocks noGrp="1"/>
          </p:cNvSpPr>
          <p:nvPr>
            <p:ph type="body" orient="vert" idx="1"/>
          </p:nvPr>
        </p:nvSpPr>
        <p:spPr>
          <a:xfrm>
            <a:off x="431801" y="728640"/>
            <a:ext cx="7020585" cy="48606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17"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8" name="Afbeelding 17"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11 september 2018</a:t>
            </a:r>
            <a:endParaRPr lang="nl-BE" dirty="0"/>
          </a:p>
        </p:txBody>
      </p:sp>
      <p:sp>
        <p:nvSpPr>
          <p:cNvPr id="10" name="Footer Placeholder 7"/>
          <p:cNvSpPr>
            <a:spLocks noGrp="1"/>
          </p:cNvSpPr>
          <p:nvPr>
            <p:ph type="ftr" sz="quarter" idx="11"/>
          </p:nvPr>
        </p:nvSpPr>
        <p:spPr>
          <a:xfrm>
            <a:off x="2411712" y="6219824"/>
            <a:ext cx="5670756" cy="638177"/>
          </a:xfrm>
        </p:spPr>
        <p:txBody>
          <a:bodyPr/>
          <a:lstStyle/>
          <a:p>
            <a:r>
              <a:rPr lang="nl-BE" smtClean="0"/>
              <a:t>Rapportering over het boekjaar 2017</a:t>
            </a:r>
            <a:endParaRPr lang="nl-BE" dirty="0"/>
          </a:p>
        </p:txBody>
      </p:sp>
      <p:sp>
        <p:nvSpPr>
          <p:cNvPr id="11" name="Rectangle 10"/>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7"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2415930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Vertical Title 1"/>
          <p:cNvSpPr>
            <a:spLocks noGrp="1"/>
          </p:cNvSpPr>
          <p:nvPr>
            <p:ph type="title" orient="vert"/>
          </p:nvPr>
        </p:nvSpPr>
        <p:spPr>
          <a:xfrm>
            <a:off x="6629400" y="274641"/>
            <a:ext cx="2057401"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1" y="274641"/>
            <a:ext cx="60198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9" name="Afbeelding 18"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11 september 2018</a:t>
            </a:r>
            <a:endParaRPr lang="nl-BE" dirty="0"/>
          </a:p>
        </p:txBody>
      </p:sp>
      <p:sp>
        <p:nvSpPr>
          <p:cNvPr id="10" name="Footer Placeholder 7"/>
          <p:cNvSpPr>
            <a:spLocks noGrp="1"/>
          </p:cNvSpPr>
          <p:nvPr>
            <p:ph type="ftr" sz="quarter" idx="11"/>
          </p:nvPr>
        </p:nvSpPr>
        <p:spPr>
          <a:xfrm>
            <a:off x="2411712" y="6219824"/>
            <a:ext cx="5670756" cy="638177"/>
          </a:xfrm>
        </p:spPr>
        <p:txBody>
          <a:bodyPr/>
          <a:lstStyle/>
          <a:p>
            <a:r>
              <a:rPr lang="nl-BE" smtClean="0"/>
              <a:t>Rapportering over het boekjaar 2017</a:t>
            </a:r>
            <a:endParaRPr lang="nl-BE" dirty="0"/>
          </a:p>
        </p:txBody>
      </p:sp>
      <p:sp>
        <p:nvSpPr>
          <p:cNvPr id="11" name="Rectangle 10"/>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8"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1898150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SMA Title Slide 1">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4"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5"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97019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SMA Title Slide 2">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SMA Title Slide 3">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9175"/>
            <a:ext cx="9144000" cy="2279649"/>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SMA Title Slide 4">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SMA Title Slide 1 EN">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2416154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SMA Title Slide 5">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SMA Title Slide 6">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SMA Title Slide 7">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SMA Title Slide 8">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6219372"/>
            <a:ext cx="9144000" cy="6386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Content Placeholder 2"/>
          <p:cNvSpPr>
            <a:spLocks noGrp="1"/>
          </p:cNvSpPr>
          <p:nvPr>
            <p:ph idx="1"/>
          </p:nvPr>
        </p:nvSpPr>
        <p:spPr>
          <a:xfrm>
            <a:off x="431800" y="1538289"/>
            <a:ext cx="8255001" cy="4231024"/>
          </a:xfrm>
        </p:spPr>
        <p:txBody>
          <a:bodyPr/>
          <a:lstStyle>
            <a:lvl1pPr>
              <a:lnSpc>
                <a:spcPts val="3080"/>
              </a:lnSpc>
              <a:defRPr/>
            </a:lvl1pPr>
            <a:lvl2pPr>
              <a:lnSpc>
                <a:spcPts val="2640"/>
              </a:lnSpc>
              <a:defRPr sz="2400"/>
            </a:lvl2pPr>
            <a:lvl3pPr>
              <a:lnSpc>
                <a:spcPts val="2200"/>
              </a:lnSpc>
              <a:defRPr sz="2000"/>
            </a:lvl3pPr>
            <a:lvl4pPr>
              <a:lnSpc>
                <a:spcPts val="1980"/>
              </a:lnSpc>
              <a:defRPr sz="1800"/>
            </a:lvl4pPr>
            <a:lvl5pPr>
              <a:lnSpc>
                <a:spcPts val="154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Date Placeholder 3"/>
          <p:cNvSpPr>
            <a:spLocks noGrp="1"/>
          </p:cNvSpPr>
          <p:nvPr>
            <p:ph type="dt" sz="half" idx="10"/>
          </p:nvPr>
        </p:nvSpPr>
        <p:spPr>
          <a:xfrm>
            <a:off x="791370" y="6219824"/>
            <a:ext cx="1620342" cy="638177"/>
          </a:xfrm>
        </p:spPr>
        <p:txBody>
          <a:bodyPr/>
          <a:lstStyle/>
          <a:p>
            <a:r>
              <a:rPr lang="nl-BE" smtClean="0"/>
              <a:t>11 september 2018</a:t>
            </a:r>
            <a:endParaRPr lang="nl-BE" dirty="0"/>
          </a:p>
        </p:txBody>
      </p:sp>
      <p:sp>
        <p:nvSpPr>
          <p:cNvPr id="9" name="Title 1"/>
          <p:cNvSpPr>
            <a:spLocks noGrp="1"/>
          </p:cNvSpPr>
          <p:nvPr>
            <p:ph type="title"/>
          </p:nvPr>
        </p:nvSpPr>
        <p:spPr>
          <a:xfrm>
            <a:off x="792167" y="185738"/>
            <a:ext cx="7894636" cy="990132"/>
          </a:xfrm>
        </p:spPr>
        <p:txBody>
          <a:bodyPr/>
          <a:lstStyle/>
          <a:p>
            <a:r>
              <a:rPr lang="en-US" smtClean="0"/>
              <a:t>Click to edit Master title style</a:t>
            </a:r>
            <a:endParaRPr lang="nl-BE" dirty="0"/>
          </a:p>
        </p:txBody>
      </p:sp>
      <p:sp>
        <p:nvSpPr>
          <p:cNvPr id="24" name="Footer Placeholder 7"/>
          <p:cNvSpPr>
            <a:spLocks noGrp="1"/>
          </p:cNvSpPr>
          <p:nvPr>
            <p:ph type="ftr" sz="quarter" idx="11"/>
          </p:nvPr>
        </p:nvSpPr>
        <p:spPr>
          <a:xfrm>
            <a:off x="2411712" y="6219824"/>
            <a:ext cx="5670756" cy="638177"/>
          </a:xfrm>
        </p:spPr>
        <p:txBody>
          <a:bodyPr/>
          <a:lstStyle/>
          <a:p>
            <a:r>
              <a:rPr lang="nl-BE" smtClean="0"/>
              <a:t>Rapportering over het boekjaar 2017</a:t>
            </a:r>
            <a:endParaRPr lang="nl-BE" dirty="0"/>
          </a:p>
        </p:txBody>
      </p:sp>
      <p:sp>
        <p:nvSpPr>
          <p:cNvPr id="25"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6" name="Afbeelding 25" descr="FSMA_logo_PP_100px_RGB.bmp"/>
          <p:cNvPicPr>
            <a:picLocks noChangeAspect="1"/>
          </p:cNvPicPr>
          <p:nvPr userDrawn="1"/>
        </p:nvPicPr>
        <p:blipFill>
          <a:blip r:embed="rId2" cstate="print"/>
          <a:stretch>
            <a:fillRect/>
          </a:stretch>
        </p:blipFill>
        <p:spPr>
          <a:xfrm>
            <a:off x="0" y="6219825"/>
            <a:ext cx="638175" cy="6381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SMA Title Slide 2 NL-FR">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4"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5"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309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SMA Title Slide 2 EN">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376169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621982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1150939" y="728640"/>
            <a:ext cx="7561263" cy="2520336"/>
          </a:xfrm>
        </p:spPr>
        <p:txBody>
          <a:bodyPr/>
          <a:lstStyle>
            <a:lvl1pPr>
              <a:lnSpc>
                <a:spcPts val="4000"/>
              </a:lnSpc>
              <a:defRPr>
                <a:solidFill>
                  <a:schemeClr val="bg1"/>
                </a:solidFill>
              </a:defRPr>
            </a:lvl1pPr>
          </a:lstStyle>
          <a:p>
            <a:r>
              <a:rPr lang="en-US" smtClean="0"/>
              <a:t>Click to edit Master title style</a:t>
            </a:r>
            <a:endParaRPr lang="nl-BE" dirty="0"/>
          </a:p>
        </p:txBody>
      </p:sp>
      <p:sp>
        <p:nvSpPr>
          <p:cNvPr id="3" name="Subtitle 2"/>
          <p:cNvSpPr>
            <a:spLocks noGrp="1"/>
          </p:cNvSpPr>
          <p:nvPr>
            <p:ph type="subTitle" idx="1"/>
          </p:nvPr>
        </p:nvSpPr>
        <p:spPr>
          <a:xfrm>
            <a:off x="1150939" y="3429000"/>
            <a:ext cx="7561263" cy="2209800"/>
          </a:xfrm>
        </p:spPr>
        <p:txBody>
          <a:bodyPr/>
          <a:lstStyle>
            <a:lvl1pPr marL="0" indent="0" algn="l">
              <a:buNone/>
              <a:defRPr sz="20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dirty="0"/>
          </a:p>
        </p:txBody>
      </p:sp>
      <p:sp>
        <p:nvSpPr>
          <p:cNvPr id="6" name="Slide Number Placeholder 5"/>
          <p:cNvSpPr>
            <a:spLocks noGrp="1"/>
          </p:cNvSpPr>
          <p:nvPr>
            <p:ph type="sldNum" sz="quarter" idx="12"/>
          </p:nvPr>
        </p:nvSpPr>
        <p:spPr/>
        <p:txBody>
          <a:bodyPr/>
          <a:lstStyle>
            <a:lvl1pPr algn="ctr">
              <a:defRPr/>
            </a:lvl1pPr>
          </a:lstStyle>
          <a:p>
            <a:fld id="{90FF19FB-2F2A-410F-BBCC-7AE0EC5BE55E}" type="slidenum">
              <a:rPr lang="nl-BE" smtClean="0"/>
              <a:pPr/>
              <a:t>‹#›</a:t>
            </a:fld>
            <a:endParaRPr lang="nl-BE" dirty="0"/>
          </a:p>
        </p:txBody>
      </p:sp>
      <p:pic>
        <p:nvPicPr>
          <p:cNvPr id="21" name="Afbeelding 20"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11 september 2018</a:t>
            </a:r>
            <a:endParaRPr lang="nl-BE" dirty="0"/>
          </a:p>
        </p:txBody>
      </p:sp>
      <p:sp>
        <p:nvSpPr>
          <p:cNvPr id="11" name="Footer Placeholder 7"/>
          <p:cNvSpPr>
            <a:spLocks noGrp="1"/>
          </p:cNvSpPr>
          <p:nvPr>
            <p:ph type="ftr" sz="quarter" idx="11"/>
          </p:nvPr>
        </p:nvSpPr>
        <p:spPr>
          <a:xfrm>
            <a:off x="2411712" y="6219824"/>
            <a:ext cx="5670756" cy="638177"/>
          </a:xfrm>
        </p:spPr>
        <p:txBody>
          <a:bodyPr/>
          <a:lstStyle/>
          <a:p>
            <a:r>
              <a:rPr lang="nl-BE" smtClean="0"/>
              <a:t>Rapportering over het boekjaar 2017</a:t>
            </a:r>
            <a:endParaRPr lang="nl-BE" dirty="0"/>
          </a:p>
        </p:txBody>
      </p:sp>
      <p:sp>
        <p:nvSpPr>
          <p:cNvPr id="12" name="Rectangle 11"/>
          <p:cNvSpPr/>
          <p:nvPr userDrawn="1"/>
        </p:nvSpPr>
        <p:spPr>
          <a:xfrm>
            <a:off x="0" y="1"/>
            <a:ext cx="9144000" cy="621982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20"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254261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1150939" y="1898797"/>
            <a:ext cx="7561263" cy="1362075"/>
          </a:xfrm>
        </p:spPr>
        <p:txBody>
          <a:bodyPr anchor="b" anchorCtr="0"/>
          <a:lstStyle>
            <a:lvl1pPr algn="l">
              <a:defRPr sz="3600" b="0" cap="none" baseline="0">
                <a:solidFill>
                  <a:schemeClr val="accent2"/>
                </a:solidFill>
              </a:defRPr>
            </a:lvl1pPr>
          </a:lstStyle>
          <a:p>
            <a:r>
              <a:rPr lang="en-US" smtClean="0"/>
              <a:t>Click to edit Master title style</a:t>
            </a:r>
            <a:endParaRPr lang="nl-BE" dirty="0"/>
          </a:p>
        </p:txBody>
      </p:sp>
      <p:sp>
        <p:nvSpPr>
          <p:cNvPr id="3" name="Text Placeholder 2"/>
          <p:cNvSpPr>
            <a:spLocks noGrp="1"/>
          </p:cNvSpPr>
          <p:nvPr>
            <p:ph type="body" idx="1"/>
          </p:nvPr>
        </p:nvSpPr>
        <p:spPr>
          <a:xfrm>
            <a:off x="1150939" y="3429003"/>
            <a:ext cx="7561263"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0" name="Afbeelding 19"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11 september 2018</a:t>
            </a:r>
            <a:endParaRPr lang="nl-BE" dirty="0"/>
          </a:p>
        </p:txBody>
      </p:sp>
      <p:sp>
        <p:nvSpPr>
          <p:cNvPr id="10" name="Footer Placeholder 7"/>
          <p:cNvSpPr>
            <a:spLocks noGrp="1"/>
          </p:cNvSpPr>
          <p:nvPr>
            <p:ph type="ftr" sz="quarter" idx="11"/>
          </p:nvPr>
        </p:nvSpPr>
        <p:spPr>
          <a:xfrm>
            <a:off x="2411712" y="6219824"/>
            <a:ext cx="5670756" cy="638177"/>
          </a:xfrm>
        </p:spPr>
        <p:txBody>
          <a:bodyPr/>
          <a:lstStyle/>
          <a:p>
            <a:r>
              <a:rPr lang="nl-BE" smtClean="0"/>
              <a:t>Rapportering over het boekjaar 2017</a:t>
            </a:r>
            <a:endParaRPr lang="nl-BE" dirty="0"/>
          </a:p>
        </p:txBody>
      </p:sp>
      <p:sp>
        <p:nvSpPr>
          <p:cNvPr id="11" name="Rectangle 10"/>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9"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70106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p:cNvSpPr/>
          <p:nvPr/>
        </p:nvSpPr>
        <p:spPr>
          <a:xfrm>
            <a:off x="0" y="6219372"/>
            <a:ext cx="9144000" cy="6386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Content Placeholder 2"/>
          <p:cNvSpPr>
            <a:spLocks noGrp="1"/>
          </p:cNvSpPr>
          <p:nvPr>
            <p:ph idx="1"/>
          </p:nvPr>
        </p:nvSpPr>
        <p:spPr>
          <a:xfrm>
            <a:off x="431800" y="1538289"/>
            <a:ext cx="8255001" cy="4231024"/>
          </a:xfrm>
        </p:spPr>
        <p:txBody>
          <a:bodyPr/>
          <a:lstStyle>
            <a:lvl1pPr>
              <a:lnSpc>
                <a:spcPts val="3080"/>
              </a:lnSpc>
              <a:defRPr/>
            </a:lvl1pPr>
            <a:lvl2pPr>
              <a:lnSpc>
                <a:spcPts val="2640"/>
              </a:lnSpc>
              <a:defRPr sz="2400"/>
            </a:lvl2pPr>
            <a:lvl3pPr>
              <a:lnSpc>
                <a:spcPts val="2200"/>
              </a:lnSpc>
              <a:defRPr sz="2000"/>
            </a:lvl3pPr>
            <a:lvl4pPr>
              <a:lnSpc>
                <a:spcPts val="1980"/>
              </a:lnSpc>
              <a:defRPr sz="1800"/>
            </a:lvl4pPr>
            <a:lvl5pPr>
              <a:lnSpc>
                <a:spcPts val="154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Date Placeholder 3"/>
          <p:cNvSpPr>
            <a:spLocks noGrp="1"/>
          </p:cNvSpPr>
          <p:nvPr>
            <p:ph type="dt" sz="half" idx="10"/>
          </p:nvPr>
        </p:nvSpPr>
        <p:spPr>
          <a:xfrm>
            <a:off x="791370" y="6219824"/>
            <a:ext cx="1620342" cy="638177"/>
          </a:xfrm>
        </p:spPr>
        <p:txBody>
          <a:bodyPr/>
          <a:lstStyle/>
          <a:p>
            <a:r>
              <a:rPr lang="nl-BE" smtClean="0"/>
              <a:t>11 september 2018</a:t>
            </a:r>
            <a:endParaRPr lang="nl-BE" dirty="0"/>
          </a:p>
        </p:txBody>
      </p:sp>
      <p:sp>
        <p:nvSpPr>
          <p:cNvPr id="9" name="Title 1"/>
          <p:cNvSpPr>
            <a:spLocks noGrp="1"/>
          </p:cNvSpPr>
          <p:nvPr>
            <p:ph type="title"/>
          </p:nvPr>
        </p:nvSpPr>
        <p:spPr>
          <a:xfrm>
            <a:off x="792167" y="185738"/>
            <a:ext cx="7894636" cy="990132"/>
          </a:xfrm>
        </p:spPr>
        <p:txBody>
          <a:bodyPr/>
          <a:lstStyle/>
          <a:p>
            <a:r>
              <a:rPr lang="en-US" smtClean="0"/>
              <a:t>Click to edit Master title style</a:t>
            </a:r>
            <a:endParaRPr lang="nl-BE" dirty="0"/>
          </a:p>
        </p:txBody>
      </p:sp>
      <p:sp>
        <p:nvSpPr>
          <p:cNvPr id="24" name="Footer Placeholder 7"/>
          <p:cNvSpPr>
            <a:spLocks noGrp="1"/>
          </p:cNvSpPr>
          <p:nvPr>
            <p:ph type="ftr" sz="quarter" idx="11"/>
          </p:nvPr>
        </p:nvSpPr>
        <p:spPr>
          <a:xfrm>
            <a:off x="2411712" y="6219824"/>
            <a:ext cx="5670756" cy="638177"/>
          </a:xfrm>
        </p:spPr>
        <p:txBody>
          <a:bodyPr/>
          <a:lstStyle/>
          <a:p>
            <a:r>
              <a:rPr lang="nl-BE" smtClean="0"/>
              <a:t>Rapportering over het boekjaar 2017</a:t>
            </a:r>
            <a:endParaRPr lang="nl-BE" dirty="0"/>
          </a:p>
        </p:txBody>
      </p:sp>
      <p:sp>
        <p:nvSpPr>
          <p:cNvPr id="25"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6" name="Afbeelding 25"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0" name="Rectangle 9"/>
          <p:cNvSpPr/>
          <p:nvPr userDrawn="1"/>
        </p:nvSpPr>
        <p:spPr>
          <a:xfrm>
            <a:off x="0" y="6219372"/>
            <a:ext cx="9144000" cy="6386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25"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4030347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31801" y="1538289"/>
            <a:ext cx="3960176" cy="4231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Content Placeholder 3"/>
          <p:cNvSpPr>
            <a:spLocks noGrp="1"/>
          </p:cNvSpPr>
          <p:nvPr>
            <p:ph sz="half" idx="2"/>
          </p:nvPr>
        </p:nvSpPr>
        <p:spPr>
          <a:xfrm>
            <a:off x="4752025" y="1538288"/>
            <a:ext cx="3960176" cy="4231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20"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1" name="Afbeelding 20"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2" name="Date Placeholder 3"/>
          <p:cNvSpPr>
            <a:spLocks noGrp="1"/>
          </p:cNvSpPr>
          <p:nvPr>
            <p:ph type="dt" sz="half" idx="10"/>
          </p:nvPr>
        </p:nvSpPr>
        <p:spPr>
          <a:xfrm>
            <a:off x="791370" y="6219824"/>
            <a:ext cx="1620342" cy="638177"/>
          </a:xfrm>
        </p:spPr>
        <p:txBody>
          <a:bodyPr/>
          <a:lstStyle/>
          <a:p>
            <a:r>
              <a:rPr lang="nl-BE" smtClean="0"/>
              <a:t>11 september 2018</a:t>
            </a:r>
            <a:endParaRPr lang="nl-BE" dirty="0"/>
          </a:p>
        </p:txBody>
      </p:sp>
      <p:sp>
        <p:nvSpPr>
          <p:cNvPr id="13" name="Footer Placeholder 7"/>
          <p:cNvSpPr>
            <a:spLocks noGrp="1"/>
          </p:cNvSpPr>
          <p:nvPr>
            <p:ph type="ftr" sz="quarter" idx="11"/>
          </p:nvPr>
        </p:nvSpPr>
        <p:spPr>
          <a:xfrm>
            <a:off x="2411712" y="6219824"/>
            <a:ext cx="5670756" cy="638177"/>
          </a:xfrm>
        </p:spPr>
        <p:txBody>
          <a:bodyPr/>
          <a:lstStyle/>
          <a:p>
            <a:r>
              <a:rPr lang="nl-BE" smtClean="0"/>
              <a:t>Rapportering over het boekjaar 2017</a:t>
            </a:r>
            <a:endParaRPr lang="nl-BE" dirty="0"/>
          </a:p>
        </p:txBody>
      </p:sp>
      <p:sp>
        <p:nvSpPr>
          <p:cNvPr id="10" name="Rectangle 9"/>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20"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188370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lvl1pPr>
              <a:defRPr/>
            </a:lvl1pPr>
          </a:lstStyle>
          <a:p>
            <a:r>
              <a:rPr lang="en-US" smtClean="0"/>
              <a:t>Click to edit Master title style</a:t>
            </a:r>
            <a:endParaRPr lang="nl-BE" dirty="0"/>
          </a:p>
        </p:txBody>
      </p:sp>
      <p:sp>
        <p:nvSpPr>
          <p:cNvPr id="3" name="Text Placeholder 2"/>
          <p:cNvSpPr>
            <a:spLocks noGrp="1"/>
          </p:cNvSpPr>
          <p:nvPr>
            <p:ph type="body" idx="1"/>
          </p:nvPr>
        </p:nvSpPr>
        <p:spPr>
          <a:xfrm>
            <a:off x="792164" y="1538290"/>
            <a:ext cx="3599813" cy="450520"/>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1801" y="2078820"/>
            <a:ext cx="3960176" cy="36904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5" name="Text Placeholder 4"/>
          <p:cNvSpPr>
            <a:spLocks noGrp="1"/>
          </p:cNvSpPr>
          <p:nvPr>
            <p:ph type="body" sz="quarter" idx="3"/>
          </p:nvPr>
        </p:nvSpPr>
        <p:spPr>
          <a:xfrm>
            <a:off x="5112073" y="1535116"/>
            <a:ext cx="3574729" cy="45369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024" y="2078820"/>
            <a:ext cx="3934777" cy="36904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20" name="Slide Number Placeholder 5"/>
          <p:cNvSpPr>
            <a:spLocks noGrp="1"/>
          </p:cNvSpPr>
          <p:nvPr>
            <p:ph type="sldNum" sz="quarter" idx="12"/>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1" name="Afbeelding 20"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2" name="Date Placeholder 3"/>
          <p:cNvSpPr>
            <a:spLocks noGrp="1"/>
          </p:cNvSpPr>
          <p:nvPr>
            <p:ph type="dt" sz="half" idx="10"/>
          </p:nvPr>
        </p:nvSpPr>
        <p:spPr>
          <a:xfrm>
            <a:off x="791370" y="6219824"/>
            <a:ext cx="1620342" cy="638177"/>
          </a:xfrm>
        </p:spPr>
        <p:txBody>
          <a:bodyPr/>
          <a:lstStyle/>
          <a:p>
            <a:r>
              <a:rPr lang="nl-BE" smtClean="0"/>
              <a:t>11 september 2018</a:t>
            </a:r>
            <a:endParaRPr lang="nl-BE" dirty="0"/>
          </a:p>
        </p:txBody>
      </p:sp>
      <p:sp>
        <p:nvSpPr>
          <p:cNvPr id="13" name="Footer Placeholder 7"/>
          <p:cNvSpPr>
            <a:spLocks noGrp="1"/>
          </p:cNvSpPr>
          <p:nvPr>
            <p:ph type="ftr" sz="quarter" idx="11"/>
          </p:nvPr>
        </p:nvSpPr>
        <p:spPr>
          <a:xfrm>
            <a:off x="2411712" y="6219824"/>
            <a:ext cx="5670756" cy="638177"/>
          </a:xfrm>
        </p:spPr>
        <p:txBody>
          <a:bodyPr/>
          <a:lstStyle/>
          <a:p>
            <a:r>
              <a:rPr lang="nl-BE" smtClean="0"/>
              <a:t>Rapportering over het boekjaar 2017</a:t>
            </a:r>
            <a:endParaRPr lang="nl-BE" dirty="0"/>
          </a:p>
        </p:txBody>
      </p:sp>
      <p:sp>
        <p:nvSpPr>
          <p:cNvPr id="14" name="Rectangle 13"/>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20"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168673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7" y="185738"/>
            <a:ext cx="7894636" cy="990132"/>
          </a:xfrm>
          <a:prstGeom prst="rect">
            <a:avLst/>
          </a:prstGeom>
        </p:spPr>
        <p:txBody>
          <a:bodyPr vert="horz" lIns="0" tIns="0" rIns="0" bIns="0" rtlCol="0" anchor="b" anchorCtr="0">
            <a:noAutofit/>
          </a:bodyPr>
          <a:lstStyle/>
          <a:p>
            <a:r>
              <a:rPr lang="en-US" smtClean="0"/>
              <a:t>Click to edit Master title style</a:t>
            </a:r>
            <a:endParaRPr lang="nl-BE" dirty="0"/>
          </a:p>
        </p:txBody>
      </p:sp>
      <p:sp>
        <p:nvSpPr>
          <p:cNvPr id="3" name="Text Placeholder 2"/>
          <p:cNvSpPr>
            <a:spLocks noGrp="1"/>
          </p:cNvSpPr>
          <p:nvPr>
            <p:ph type="body" idx="1"/>
          </p:nvPr>
        </p:nvSpPr>
        <p:spPr>
          <a:xfrm>
            <a:off x="431800" y="1538290"/>
            <a:ext cx="8255001" cy="207073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Date Placeholder 3"/>
          <p:cNvSpPr>
            <a:spLocks noGrp="1"/>
          </p:cNvSpPr>
          <p:nvPr>
            <p:ph type="dt" sz="half" idx="2"/>
          </p:nvPr>
        </p:nvSpPr>
        <p:spPr>
          <a:xfrm>
            <a:off x="791370" y="6219824"/>
            <a:ext cx="630212" cy="638177"/>
          </a:xfrm>
          <a:prstGeom prst="rect">
            <a:avLst/>
          </a:prstGeom>
        </p:spPr>
        <p:txBody>
          <a:bodyPr vert="horz" lIns="0" tIns="0" rIns="0" bIns="0" rtlCol="0" anchor="ctr" anchorCtr="0"/>
          <a:lstStyle>
            <a:lvl1pPr algn="l">
              <a:defRPr sz="1000" b="0">
                <a:solidFill>
                  <a:schemeClr val="bg1"/>
                </a:solidFill>
              </a:defRPr>
            </a:lvl1pPr>
          </a:lstStyle>
          <a:p>
            <a:r>
              <a:rPr lang="nl-BE" smtClean="0"/>
              <a:t>11 september 2018</a:t>
            </a:r>
            <a:endParaRPr lang="nl-BE" dirty="0"/>
          </a:p>
        </p:txBody>
      </p:sp>
      <p:sp>
        <p:nvSpPr>
          <p:cNvPr id="5" name="Footer Placeholder 4"/>
          <p:cNvSpPr>
            <a:spLocks noGrp="1"/>
          </p:cNvSpPr>
          <p:nvPr>
            <p:ph type="ftr" sz="quarter" idx="3"/>
          </p:nvPr>
        </p:nvSpPr>
        <p:spPr>
          <a:xfrm>
            <a:off x="1421582" y="6219824"/>
            <a:ext cx="6660886" cy="638177"/>
          </a:xfrm>
          <a:prstGeom prst="rect">
            <a:avLst/>
          </a:prstGeom>
          <a:noFill/>
          <a:ln>
            <a:noFill/>
          </a:ln>
        </p:spPr>
        <p:txBody>
          <a:bodyPr vert="horz" lIns="0" tIns="0" rIns="0" bIns="0" rtlCol="0" anchor="ctr"/>
          <a:lstStyle>
            <a:lvl1pPr algn="r">
              <a:defRPr sz="1000" b="0" cap="none" spc="100" baseline="0">
                <a:solidFill>
                  <a:schemeClr val="bg1"/>
                </a:solidFill>
              </a:defRPr>
            </a:lvl1pPr>
          </a:lstStyle>
          <a:p>
            <a:r>
              <a:rPr lang="nl-BE" smtClean="0"/>
              <a:t>Rapportering over het boekjaar 2017</a:t>
            </a:r>
            <a:endParaRPr lang="nl-BE" dirty="0"/>
          </a:p>
        </p:txBody>
      </p:sp>
      <p:sp>
        <p:nvSpPr>
          <p:cNvPr id="6"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spTree>
    <p:extLst>
      <p:ext uri="{BB962C8B-B14F-4D97-AF65-F5344CB8AC3E}">
        <p14:creationId xmlns:p14="http://schemas.microsoft.com/office/powerpoint/2010/main" val="194243072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661" r:id="rId17"/>
    <p:sldLayoutId id="2147483662" r:id="rId18"/>
    <p:sldLayoutId id="2147483663" r:id="rId19"/>
    <p:sldLayoutId id="2147483664" r:id="rId20"/>
    <p:sldLayoutId id="2147483665" r:id="rId21"/>
    <p:sldLayoutId id="2147483666" r:id="rId22"/>
    <p:sldLayoutId id="2147483667" r:id="rId23"/>
    <p:sldLayoutId id="2147483650" r:id="rId24"/>
  </p:sldLayoutIdLst>
  <p:hf hdr="0"/>
  <p:txStyles>
    <p:titleStyle>
      <a:lvl1pPr algn="l" defTabSz="914400" rtl="0" eaLnBrk="1" latinLnBrk="0" hangingPunct="1">
        <a:lnSpc>
          <a:spcPts val="3200"/>
        </a:lnSpc>
        <a:spcBef>
          <a:spcPct val="0"/>
        </a:spcBef>
        <a:buNone/>
        <a:defRPr sz="3600" b="0" i="0" kern="1200" cap="none" baseline="0">
          <a:solidFill>
            <a:schemeClr val="accent2"/>
          </a:solidFill>
          <a:latin typeface="+mj-lt"/>
          <a:ea typeface="+mj-ea"/>
          <a:cs typeface="+mj-cs"/>
        </a:defRPr>
      </a:lvl1pPr>
    </p:titleStyle>
    <p:bodyStyle>
      <a:lvl1pPr marL="360000" indent="-360000" algn="l" defTabSz="914400" rtl="0" eaLnBrk="1" latinLnBrk="0" hangingPunct="1">
        <a:lnSpc>
          <a:spcPts val="3080"/>
        </a:lnSpc>
        <a:spcBef>
          <a:spcPts val="0"/>
        </a:spcBef>
        <a:spcAft>
          <a:spcPts val="600"/>
        </a:spcAft>
        <a:buClr>
          <a:schemeClr val="accent2"/>
        </a:buClr>
        <a:buFont typeface="Arial" pitchFamily="34" charset="0"/>
        <a:buChar char="•"/>
        <a:defRPr sz="2800" kern="1200" baseline="0">
          <a:solidFill>
            <a:schemeClr val="tx1"/>
          </a:solidFill>
          <a:latin typeface="+mn-lt"/>
          <a:ea typeface="+mn-ea"/>
          <a:cs typeface="+mn-cs"/>
        </a:defRPr>
      </a:lvl1pPr>
      <a:lvl2pPr marL="612000" indent="-252000" algn="l" defTabSz="914400" rtl="0" eaLnBrk="1" latinLnBrk="0" hangingPunct="1">
        <a:lnSpc>
          <a:spcPts val="2640"/>
        </a:lnSpc>
        <a:spcBef>
          <a:spcPts val="0"/>
        </a:spcBef>
        <a:spcAft>
          <a:spcPts val="600"/>
        </a:spcAft>
        <a:buFont typeface="Calibri" pitchFamily="34" charset="0"/>
        <a:buChar char="‐"/>
        <a:defRPr sz="2400" kern="1200">
          <a:solidFill>
            <a:schemeClr val="tx1"/>
          </a:solidFill>
          <a:latin typeface="+mn-lt"/>
          <a:ea typeface="+mn-ea"/>
          <a:cs typeface="+mn-cs"/>
        </a:defRPr>
      </a:lvl2pPr>
      <a:lvl3pPr marL="864000" indent="-252000" algn="l" defTabSz="914400" rtl="0" eaLnBrk="1" latinLnBrk="0" hangingPunct="1">
        <a:lnSpc>
          <a:spcPts val="2200"/>
        </a:lnSpc>
        <a:spcBef>
          <a:spcPts val="0"/>
        </a:spcBef>
        <a:spcAft>
          <a:spcPts val="600"/>
        </a:spcAft>
        <a:buFont typeface="Calibri" pitchFamily="34" charset="0"/>
        <a:buChar char="‐"/>
        <a:defRPr sz="2000" kern="1200">
          <a:solidFill>
            <a:schemeClr val="tx1"/>
          </a:solidFill>
          <a:latin typeface="+mn-lt"/>
          <a:ea typeface="+mn-ea"/>
          <a:cs typeface="+mn-cs"/>
        </a:defRPr>
      </a:lvl3pPr>
      <a:lvl4pPr marL="1044000" indent="-180000" algn="l" defTabSz="914400" rtl="0" eaLnBrk="1" latinLnBrk="0" hangingPunct="1">
        <a:lnSpc>
          <a:spcPts val="1980"/>
        </a:lnSpc>
        <a:spcBef>
          <a:spcPts val="0"/>
        </a:spcBef>
        <a:spcAft>
          <a:spcPts val="600"/>
        </a:spcAft>
        <a:buFont typeface="Calibri" pitchFamily="34" charset="0"/>
        <a:buChar char="‐"/>
        <a:defRPr sz="1800" kern="1200">
          <a:solidFill>
            <a:schemeClr val="tx1"/>
          </a:solidFill>
          <a:latin typeface="+mn-lt"/>
          <a:ea typeface="+mn-ea"/>
          <a:cs typeface="+mn-cs"/>
        </a:defRPr>
      </a:lvl4pPr>
      <a:lvl5pPr marL="1224000" indent="-180000" algn="l" defTabSz="914400" rtl="0" eaLnBrk="1" latinLnBrk="0" hangingPunct="1">
        <a:lnSpc>
          <a:spcPts val="1540"/>
        </a:lnSpc>
        <a:spcBef>
          <a:spcPts val="0"/>
        </a:spcBef>
        <a:spcAft>
          <a:spcPts val="600"/>
        </a:spcAft>
        <a:buFont typeface="Calibri"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p:cNvSpPr>
            <a:spLocks noGrp="1"/>
          </p:cNvSpPr>
          <p:nvPr>
            <p:ph type="body" sz="quarter" idx="10"/>
          </p:nvPr>
        </p:nvSpPr>
        <p:spPr/>
        <p:txBody>
          <a:bodyPr/>
          <a:lstStyle/>
          <a:p>
            <a:pPr marL="0" indent="0"/>
            <a:r>
              <a:rPr lang="nl-BE" sz="2400" smtClean="0"/>
              <a:t>De sector van de Instellingen voor Bedrijfspensioenvoorziening</a:t>
            </a:r>
            <a:endParaRPr lang="nl-NL" sz="2400" dirty="0"/>
          </a:p>
        </p:txBody>
      </p:sp>
      <p:sp>
        <p:nvSpPr>
          <p:cNvPr id="9" name="Tijdelijke aanduiding voor tekst 8"/>
          <p:cNvSpPr>
            <a:spLocks noGrp="1"/>
          </p:cNvSpPr>
          <p:nvPr>
            <p:ph type="body" sz="quarter" idx="11"/>
          </p:nvPr>
        </p:nvSpPr>
        <p:spPr>
          <a:xfrm>
            <a:off x="2627784" y="5733256"/>
            <a:ext cx="6120816" cy="630084"/>
          </a:xfrm>
        </p:spPr>
        <p:txBody>
          <a:bodyPr/>
          <a:lstStyle/>
          <a:p>
            <a:r>
              <a:rPr lang="nl-BE" smtClean="0"/>
              <a:t>Rapportering over het boekjaar 2017</a:t>
            </a:r>
          </a:p>
          <a:p>
            <a:endParaRPr lang="nl-N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582335"/>
            <a:ext cx="8255001" cy="4231024"/>
          </a:xfrm>
        </p:spPr>
        <p:txBody>
          <a:bodyPr/>
          <a:lstStyle/>
          <a:p>
            <a:r>
              <a:rPr lang="nl-BE" smtClean="0"/>
              <a:t>Balanstotaal: 29,7 mia €</a:t>
            </a:r>
          </a:p>
          <a:p>
            <a:pPr marL="360000" lvl="1" indent="0">
              <a:buNone/>
            </a:pPr>
            <a:r>
              <a:rPr lang="nl-BE" smtClean="0"/>
              <a:t>	</a:t>
            </a:r>
            <a:r>
              <a:rPr lang="nl-BE"/>
              <a:t>= </a:t>
            </a:r>
            <a:r>
              <a:rPr lang="nl-BE" smtClean="0"/>
              <a:t>84 % van balanstotaal sector</a:t>
            </a:r>
          </a:p>
          <a:p>
            <a:r>
              <a:rPr lang="nl-BE" smtClean="0"/>
              <a:t>Technische voorzieningen: 22,9 mia €</a:t>
            </a:r>
          </a:p>
          <a:p>
            <a:pPr marL="360000" lvl="1" indent="0">
              <a:buNone/>
            </a:pPr>
            <a:r>
              <a:rPr lang="nl-BE" smtClean="0"/>
              <a:t>	</a:t>
            </a:r>
            <a:r>
              <a:rPr lang="nl-BE"/>
              <a:t>= </a:t>
            </a:r>
            <a:r>
              <a:rPr lang="nl-BE" smtClean="0"/>
              <a:t>83 % van technische voorzieningen sector</a:t>
            </a:r>
          </a:p>
          <a:p>
            <a:r>
              <a:rPr lang="nl-BE" smtClean="0"/>
              <a:t>Aantal deelnemers: 1.431.000</a:t>
            </a:r>
          </a:p>
          <a:p>
            <a:pPr marL="360000" lvl="1" indent="0">
              <a:buClr>
                <a:srgbClr val="9DC2D7"/>
              </a:buClr>
              <a:buNone/>
            </a:pPr>
            <a:r>
              <a:rPr lang="nl-BE" smtClean="0"/>
              <a:t>	</a:t>
            </a:r>
            <a:r>
              <a:rPr lang="nl-BE"/>
              <a:t>= </a:t>
            </a:r>
            <a:r>
              <a:rPr lang="nl-BE" smtClean="0"/>
              <a:t>82 </a:t>
            </a:r>
            <a:r>
              <a:rPr lang="nl-BE"/>
              <a:t>% van aantal deelnemers </a:t>
            </a:r>
            <a:r>
              <a:rPr lang="nl-BE" smtClean="0"/>
              <a:t>sector</a:t>
            </a:r>
            <a:endParaRPr lang="nl-BE"/>
          </a:p>
          <a:p>
            <a:r>
              <a:rPr lang="nl-BE" smtClean="0"/>
              <a:t>Dekkingsgraad KTV + marge: 152 %</a:t>
            </a:r>
          </a:p>
          <a:p>
            <a:r>
              <a:rPr lang="nl-BE" smtClean="0"/>
              <a:t>Dekkingsgraad LTV + marge: 126 %</a:t>
            </a:r>
            <a:endParaRPr lang="nl-BE"/>
          </a:p>
        </p:txBody>
      </p:sp>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smtClean="0"/>
              <a:t>Top 50 volgens balanstotaal</a:t>
            </a:r>
            <a:endParaRPr lang="nl-BE"/>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10</a:t>
            </a:fld>
            <a:endParaRPr lang="nl-B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nl-BE" smtClean="0"/>
              <a:t>11 september 2018</a:t>
            </a:r>
            <a:endParaRPr lang="nl-BE" dirty="0"/>
          </a:p>
        </p:txBody>
      </p:sp>
      <p:sp>
        <p:nvSpPr>
          <p:cNvPr id="2" name="Title 1"/>
          <p:cNvSpPr>
            <a:spLocks noGrp="1"/>
          </p:cNvSpPr>
          <p:nvPr>
            <p:ph type="title"/>
          </p:nvPr>
        </p:nvSpPr>
        <p:spPr/>
        <p:txBody>
          <a:bodyPr/>
          <a:lstStyle/>
          <a:p>
            <a:r>
              <a:rPr lang="nl-BE" smtClean="0"/>
              <a:t>Sector - deelnemers</a:t>
            </a:r>
            <a:endParaRPr lang="nl-BE"/>
          </a:p>
        </p:txBody>
      </p:sp>
      <p:sp>
        <p:nvSpPr>
          <p:cNvPr id="12" name="Footer Placeholder 11"/>
          <p:cNvSpPr>
            <a:spLocks noGrp="1"/>
          </p:cNvSpPr>
          <p:nvPr>
            <p:ph type="ftr" sz="quarter" idx="11"/>
          </p:nvPr>
        </p:nvSpPr>
        <p:spPr/>
        <p:txBody>
          <a:bodyPr/>
          <a:lstStyle/>
          <a:p>
            <a:r>
              <a:rPr lang="nl-BE" smtClean="0"/>
              <a:t>Rapportering over het boekjaar 2017</a:t>
            </a:r>
            <a:endParaRPr lang="nl-BE" dirty="0"/>
          </a:p>
        </p:txBody>
      </p:sp>
      <p:sp>
        <p:nvSpPr>
          <p:cNvPr id="11" name="Slide Number Placeholder 10"/>
          <p:cNvSpPr>
            <a:spLocks noGrp="1"/>
          </p:cNvSpPr>
          <p:nvPr>
            <p:ph type="sldNum" sz="quarter" idx="4"/>
          </p:nvPr>
        </p:nvSpPr>
        <p:spPr/>
        <p:txBody>
          <a:bodyPr/>
          <a:lstStyle/>
          <a:p>
            <a:fld id="{90FF19FB-2F2A-410F-BBCC-7AE0EC5BE55E}" type="slidenum">
              <a:rPr lang="nl-BE" smtClean="0"/>
              <a:pPr/>
              <a:t>11</a:t>
            </a:fld>
            <a:endParaRPr lang="nl-BE" dirty="0"/>
          </a:p>
        </p:txBody>
      </p:sp>
      <p:sp>
        <p:nvSpPr>
          <p:cNvPr id="8" name="Rectangle 7"/>
          <p:cNvSpPr/>
          <p:nvPr/>
        </p:nvSpPr>
        <p:spPr>
          <a:xfrm>
            <a:off x="683568" y="1340768"/>
            <a:ext cx="8215370" cy="523220"/>
          </a:xfrm>
          <a:prstGeom prst="rect">
            <a:avLst/>
          </a:prstGeom>
        </p:spPr>
        <p:txBody>
          <a:bodyPr wrap="square">
            <a:spAutoFit/>
          </a:bodyPr>
          <a:lstStyle/>
          <a:p>
            <a:r>
              <a:rPr lang="nl-BE" smtClean="0"/>
              <a:t>Evolutie aantal deelnemers</a:t>
            </a:r>
            <a:endParaRPr lang="nl-BE"/>
          </a:p>
        </p:txBody>
      </p:sp>
      <p:graphicFrame>
        <p:nvGraphicFramePr>
          <p:cNvPr id="9" name="Chart 8"/>
          <p:cNvGraphicFramePr>
            <a:graphicFrameLocks/>
          </p:cNvGraphicFramePr>
          <p:nvPr>
            <p:extLst>
              <p:ext uri="{D42A27DB-BD31-4B8C-83A1-F6EECF244321}">
                <p14:modId xmlns:p14="http://schemas.microsoft.com/office/powerpoint/2010/main" val="490435885"/>
              </p:ext>
            </p:extLst>
          </p:nvPr>
        </p:nvGraphicFramePr>
        <p:xfrm>
          <a:off x="683568" y="1772816"/>
          <a:ext cx="8028632"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5331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a:xfrm>
            <a:off x="367856" y="148262"/>
            <a:ext cx="7894636" cy="990132"/>
          </a:xfrm>
        </p:spPr>
        <p:txBody>
          <a:bodyPr/>
          <a:lstStyle/>
          <a:p>
            <a:r>
              <a:rPr lang="nl-BE"/>
              <a:t>Sector </a:t>
            </a:r>
            <a:r>
              <a:rPr lang="nl-BE" smtClean="0"/>
              <a:t>- </a:t>
            </a:r>
            <a:r>
              <a:rPr lang="nl-BE"/>
              <a:t>deelnemers</a:t>
            </a:r>
          </a:p>
        </p:txBody>
      </p:sp>
      <p:sp>
        <p:nvSpPr>
          <p:cNvPr id="11" name="Footer Placeholder 10"/>
          <p:cNvSpPr>
            <a:spLocks noGrp="1"/>
          </p:cNvSpPr>
          <p:nvPr>
            <p:ph type="ftr" sz="quarter" idx="11"/>
          </p:nvPr>
        </p:nvSpPr>
        <p:spPr/>
        <p:txBody>
          <a:bodyPr/>
          <a:lstStyle/>
          <a:p>
            <a:r>
              <a:rPr lang="nl-BE" smtClean="0"/>
              <a:t>Rapportering over het boekjaar 2017</a:t>
            </a:r>
            <a:endParaRPr lang="nl-BE" dirty="0"/>
          </a:p>
        </p:txBody>
      </p:sp>
      <p:sp>
        <p:nvSpPr>
          <p:cNvPr id="9" name="Slide Number Placeholder 8"/>
          <p:cNvSpPr>
            <a:spLocks noGrp="1"/>
          </p:cNvSpPr>
          <p:nvPr>
            <p:ph type="sldNum" sz="quarter" idx="4"/>
          </p:nvPr>
        </p:nvSpPr>
        <p:spPr/>
        <p:txBody>
          <a:bodyPr/>
          <a:lstStyle/>
          <a:p>
            <a:fld id="{90FF19FB-2F2A-410F-BBCC-7AE0EC5BE55E}" type="slidenum">
              <a:rPr lang="nl-BE" smtClean="0"/>
              <a:pPr/>
              <a:t>12</a:t>
            </a:fld>
            <a:endParaRPr lang="nl-BE" dirty="0"/>
          </a:p>
        </p:txBody>
      </p:sp>
      <p:sp>
        <p:nvSpPr>
          <p:cNvPr id="8" name="TextBox 7"/>
          <p:cNvSpPr txBox="1"/>
          <p:nvPr/>
        </p:nvSpPr>
        <p:spPr>
          <a:xfrm>
            <a:off x="323528" y="1196752"/>
            <a:ext cx="3384376" cy="369332"/>
          </a:xfrm>
          <a:prstGeom prst="rect">
            <a:avLst/>
          </a:prstGeom>
          <a:noFill/>
        </p:spPr>
        <p:txBody>
          <a:bodyPr wrap="square" rtlCol="0">
            <a:spAutoFit/>
          </a:bodyPr>
          <a:lstStyle/>
          <a:p>
            <a:r>
              <a:rPr lang="nl-BE" smtClean="0"/>
              <a:t>Categorieën van deelnemers*</a:t>
            </a:r>
            <a:endParaRPr lang="nl-BE"/>
          </a:p>
        </p:txBody>
      </p:sp>
      <p:graphicFrame>
        <p:nvGraphicFramePr>
          <p:cNvPr id="10" name="Table 9"/>
          <p:cNvGraphicFramePr>
            <a:graphicFrameLocks noGrp="1"/>
          </p:cNvGraphicFramePr>
          <p:nvPr>
            <p:extLst>
              <p:ext uri="{D42A27DB-BD31-4B8C-83A1-F6EECF244321}">
                <p14:modId xmlns:p14="http://schemas.microsoft.com/office/powerpoint/2010/main" val="3087222530"/>
              </p:ext>
            </p:extLst>
          </p:nvPr>
        </p:nvGraphicFramePr>
        <p:xfrm>
          <a:off x="167892" y="2132856"/>
          <a:ext cx="8544308" cy="2520281"/>
        </p:xfrm>
        <a:graphic>
          <a:graphicData uri="http://schemas.openxmlformats.org/drawingml/2006/table">
            <a:tbl>
              <a:tblPr>
                <a:tableStyleId>{775DCB02-9BB8-47FD-8907-85C794F793BA}</a:tableStyleId>
              </a:tblPr>
              <a:tblGrid>
                <a:gridCol w="3116060"/>
                <a:gridCol w="942065"/>
                <a:gridCol w="869598"/>
                <a:gridCol w="869598"/>
                <a:gridCol w="942065"/>
                <a:gridCol w="869598"/>
                <a:gridCol w="935324"/>
              </a:tblGrid>
              <a:tr h="382246">
                <a:tc>
                  <a:txBody>
                    <a:bodyPr/>
                    <a:lstStyle/>
                    <a:p>
                      <a:pPr algn="ctr" fontAlgn="ctr"/>
                      <a:r>
                        <a:rPr lang="nl-BE" sz="1200" b="1" u="none" strike="noStrike">
                          <a:latin typeface="+mn-lt"/>
                          <a:cs typeface="Arial" pitchFamily="34" charset="0"/>
                        </a:rPr>
                        <a:t>Omschrijving</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mn-lt"/>
                        </a:rPr>
                        <a:t>2012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2013</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2014</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2015</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2016</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mn-lt"/>
                        </a:rPr>
                        <a:t>2017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01241">
                <a:tc>
                  <a:txBody>
                    <a:bodyPr/>
                    <a:lstStyle/>
                    <a:p>
                      <a:pPr marL="268288" indent="-179388" algn="l" fontAlgn="t"/>
                      <a:r>
                        <a:rPr lang="nl-BE" sz="1200" b="1" u="none" strike="noStrike" smtClean="0">
                          <a:latin typeface="+mn-lt"/>
                          <a:cs typeface="Arial" pitchFamily="34" charset="0"/>
                        </a:rPr>
                        <a:t>1.	Actieve </a:t>
                      </a:r>
                      <a:r>
                        <a:rPr lang="nl-BE" sz="1200" b="1" u="none" strike="noStrike">
                          <a:latin typeface="+mn-lt"/>
                          <a:cs typeface="Arial" pitchFamily="34" charset="0"/>
                        </a:rPr>
                        <a:t>deelnemers</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973.899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1.002.011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940.179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938.417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963.672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mn-lt"/>
                        </a:rPr>
                        <a:t>974.842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8206">
                <a:tc>
                  <a:txBody>
                    <a:bodyPr/>
                    <a:lstStyle/>
                    <a:p>
                      <a:pPr marL="268288" indent="-179388" algn="l" fontAlgn="t">
                        <a:tabLst/>
                      </a:pPr>
                      <a:r>
                        <a:rPr lang="nl-BE" sz="1200" b="1" u="none" strike="noStrike" smtClean="0">
                          <a:latin typeface="+mn-lt"/>
                          <a:cs typeface="Arial" pitchFamily="34" charset="0"/>
                        </a:rPr>
                        <a:t>2.	Uitgetreden </a:t>
                      </a:r>
                      <a:r>
                        <a:rPr lang="nl-BE" sz="1200" b="1" u="none" strike="noStrike">
                          <a:latin typeface="+mn-lt"/>
                          <a:cs typeface="Arial" pitchFamily="34" charset="0"/>
                        </a:rPr>
                        <a:t>deelnemers met uitgestelde rechten</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383.687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438.596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502.574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539.269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672.274</a:t>
                      </a:r>
                      <a:r>
                        <a:rPr lang="nl-BE" sz="1200" b="0" i="0" u="none" strike="noStrike" baseline="30000" smtClean="0">
                          <a:solidFill>
                            <a:srgbClr val="002244"/>
                          </a:solidFill>
                          <a:effectLst/>
                          <a:latin typeface="+mn-lt"/>
                        </a:rPr>
                        <a:t>1</a:t>
                      </a:r>
                      <a:r>
                        <a:rPr lang="nl-BE" sz="1200" b="0" i="0" u="none" strike="noStrike" smtClean="0">
                          <a:solidFill>
                            <a:srgbClr val="002244"/>
                          </a:solidFill>
                          <a:effectLst/>
                          <a:latin typeface="+mn-lt"/>
                        </a:rPr>
                        <a:t>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mn-lt"/>
                        </a:rPr>
                        <a:t>717.195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98588">
                <a:tc>
                  <a:txBody>
                    <a:bodyPr/>
                    <a:lstStyle/>
                    <a:p>
                      <a:pPr marL="268288" indent="-179388" algn="l" fontAlgn="t"/>
                      <a:r>
                        <a:rPr lang="nl-BE" sz="1200" b="1" u="none" strike="noStrike" smtClean="0">
                          <a:latin typeface="+mn-lt"/>
                          <a:cs typeface="Arial" pitchFamily="34" charset="0"/>
                        </a:rPr>
                        <a:t>3.	Rentegenieters </a:t>
                      </a:r>
                      <a:r>
                        <a:rPr lang="nl-BE" sz="1200" b="1" u="none" strike="noStrike">
                          <a:latin typeface="+mn-lt"/>
                          <a:cs typeface="Arial" pitchFamily="34" charset="0"/>
                        </a:rPr>
                        <a:t>(pensioen-, overlevings-, wezen-, en invaliditeitsrenten)</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37.350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37.106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34.594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35.593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38.474</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mn-lt"/>
                        </a:rPr>
                        <a:t>42.278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extBox 11"/>
          <p:cNvSpPr txBox="1"/>
          <p:nvPr/>
        </p:nvSpPr>
        <p:spPr>
          <a:xfrm>
            <a:off x="367856" y="5577140"/>
            <a:ext cx="8568952" cy="369332"/>
          </a:xfrm>
          <a:prstGeom prst="rect">
            <a:avLst/>
          </a:prstGeom>
          <a:noFill/>
        </p:spPr>
        <p:txBody>
          <a:bodyPr wrap="square" rtlCol="0">
            <a:spAutoFit/>
          </a:bodyPr>
          <a:lstStyle/>
          <a:p>
            <a:pPr marL="171450" indent="-171450">
              <a:buFont typeface="Arial" panose="020B0604020202020204" pitchFamily="34" charset="0"/>
              <a:buChar char="•"/>
            </a:pPr>
            <a:r>
              <a:rPr lang="nl-BE" sz="900" smtClean="0"/>
              <a:t>Dubbeltellingen inbegrepen: een aantal deelnemers behoort tot verschillende categorieën van deelnemers of tot verschillende instellingen</a:t>
            </a:r>
            <a:endParaRPr lang="nl-BE" sz="1050"/>
          </a:p>
          <a:p>
            <a:pPr marL="180975" indent="-180975"/>
            <a:r>
              <a:rPr lang="nl-BE" sz="900" baseline="30000" smtClean="0"/>
              <a:t>1</a:t>
            </a:r>
            <a:r>
              <a:rPr lang="nl-BE" sz="900" smtClean="0"/>
              <a:t>	Een honderdduizendtal slapers zonder rechten werden voor de eerste maal meegeteld.</a:t>
            </a:r>
            <a:endParaRPr lang="nl-BE" sz="900"/>
          </a:p>
        </p:txBody>
      </p:sp>
    </p:spTree>
    <p:extLst>
      <p:ext uri="{BB962C8B-B14F-4D97-AF65-F5344CB8AC3E}">
        <p14:creationId xmlns:p14="http://schemas.microsoft.com/office/powerpoint/2010/main" val="3472034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a:xfrm>
            <a:off x="395536" y="228709"/>
            <a:ext cx="7894636" cy="990132"/>
          </a:xfrm>
        </p:spPr>
        <p:txBody>
          <a:bodyPr/>
          <a:lstStyle/>
          <a:p>
            <a:r>
              <a:rPr lang="nl-BE"/>
              <a:t>Sector - deelnemers</a:t>
            </a:r>
          </a:p>
        </p:txBody>
      </p:sp>
      <p:sp>
        <p:nvSpPr>
          <p:cNvPr id="12" name="Footer Placeholder 11"/>
          <p:cNvSpPr>
            <a:spLocks noGrp="1"/>
          </p:cNvSpPr>
          <p:nvPr>
            <p:ph type="ftr" sz="quarter" idx="11"/>
          </p:nvPr>
        </p:nvSpPr>
        <p:spPr/>
        <p:txBody>
          <a:bodyPr/>
          <a:lstStyle/>
          <a:p>
            <a:r>
              <a:rPr lang="nl-BE" smtClean="0"/>
              <a:t>Rapportering over het boekjaar 2017</a:t>
            </a:r>
            <a:endParaRPr lang="nl-BE" dirty="0"/>
          </a:p>
        </p:txBody>
      </p:sp>
      <p:sp>
        <p:nvSpPr>
          <p:cNvPr id="11" name="Slide Number Placeholder 10"/>
          <p:cNvSpPr>
            <a:spLocks noGrp="1"/>
          </p:cNvSpPr>
          <p:nvPr>
            <p:ph type="sldNum" sz="quarter" idx="4"/>
          </p:nvPr>
        </p:nvSpPr>
        <p:spPr/>
        <p:txBody>
          <a:bodyPr/>
          <a:lstStyle/>
          <a:p>
            <a:fld id="{90FF19FB-2F2A-410F-BBCC-7AE0EC5BE55E}" type="slidenum">
              <a:rPr lang="nl-BE" smtClean="0"/>
              <a:pPr/>
              <a:t>13</a:t>
            </a:fld>
            <a:endParaRPr lang="nl-BE" dirty="0"/>
          </a:p>
        </p:txBody>
      </p:sp>
      <p:sp>
        <p:nvSpPr>
          <p:cNvPr id="8" name="TextBox 7"/>
          <p:cNvSpPr txBox="1"/>
          <p:nvPr/>
        </p:nvSpPr>
        <p:spPr>
          <a:xfrm>
            <a:off x="323528" y="1412776"/>
            <a:ext cx="2952328" cy="369332"/>
          </a:xfrm>
          <a:prstGeom prst="rect">
            <a:avLst/>
          </a:prstGeom>
          <a:noFill/>
        </p:spPr>
        <p:txBody>
          <a:bodyPr wrap="square" rtlCol="0">
            <a:spAutoFit/>
          </a:bodyPr>
          <a:lstStyle/>
          <a:p>
            <a:r>
              <a:rPr lang="nl-BE" smtClean="0">
                <a:latin typeface="Calibri" panose="020F0502020204030204" pitchFamily="34" charset="0"/>
              </a:rPr>
              <a:t>Heterogene sector</a:t>
            </a:r>
            <a:endParaRPr lang="nl-BE">
              <a:latin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969267782"/>
              </p:ext>
            </p:extLst>
          </p:nvPr>
        </p:nvGraphicFramePr>
        <p:xfrm>
          <a:off x="395536" y="2132856"/>
          <a:ext cx="8352929" cy="2357785"/>
        </p:xfrm>
        <a:graphic>
          <a:graphicData uri="http://schemas.openxmlformats.org/drawingml/2006/table">
            <a:tbl>
              <a:tblPr>
                <a:tableStyleId>{775DCB02-9BB8-47FD-8907-85C794F793BA}</a:tableStyleId>
              </a:tblPr>
              <a:tblGrid>
                <a:gridCol w="2592288"/>
                <a:gridCol w="1584176"/>
                <a:gridCol w="1368152"/>
                <a:gridCol w="1512168"/>
                <a:gridCol w="1296145"/>
              </a:tblGrid>
              <a:tr h="473035">
                <a:tc>
                  <a:txBody>
                    <a:bodyPr/>
                    <a:lstStyle/>
                    <a:p>
                      <a:pPr marL="0" algn="ctr" defTabSz="914400" rtl="0" eaLnBrk="1" fontAlgn="ctr" latinLnBrk="0" hangingPunct="1"/>
                      <a:r>
                        <a:rPr lang="nl-BE" sz="1200" b="1" u="none" strike="noStrike" kern="1200">
                          <a:solidFill>
                            <a:srgbClr val="002244"/>
                          </a:solidFill>
                          <a:latin typeface="Calibri" panose="020F0502020204030204" pitchFamily="34" charset="0"/>
                          <a:cs typeface="Arial" pitchFamily="34" charset="0"/>
                        </a:rPr>
                        <a:t>Aantal </a:t>
                      </a:r>
                      <a:r>
                        <a:rPr lang="nl-BE" sz="1200" b="1" u="none" strike="noStrike" kern="1200" smtClean="0">
                          <a:solidFill>
                            <a:srgbClr val="002244"/>
                          </a:solidFill>
                          <a:latin typeface="Calibri" panose="020F0502020204030204" pitchFamily="34" charset="0"/>
                          <a:cs typeface="Arial" pitchFamily="34" charset="0"/>
                        </a:rPr>
                        <a:t>deelnemers per IBP</a:t>
                      </a:r>
                      <a:endParaRPr lang="nl-BE" sz="1200" b="1" u="none" strike="noStrike" kern="1200">
                        <a:solidFill>
                          <a:srgbClr val="002244"/>
                        </a:solidFill>
                        <a:latin typeface="Calibri" panose="020F0502020204030204" pitchFamily="34" charset="0"/>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a:solidFill>
                            <a:srgbClr val="002244"/>
                          </a:solidFill>
                          <a:latin typeface="Calibri" panose="020F0502020204030204" pitchFamily="34" charset="0"/>
                          <a:cs typeface="Arial" pitchFamily="34" charset="0"/>
                        </a:rPr>
                        <a:t>Aantal </a:t>
                      </a:r>
                      <a:endParaRPr lang="nl-BE" sz="1200" b="1" u="none" strike="noStrike" kern="1200" smtClean="0">
                        <a:solidFill>
                          <a:srgbClr val="002244"/>
                        </a:solidFill>
                        <a:latin typeface="Calibri" panose="020F0502020204030204" pitchFamily="34" charset="0"/>
                        <a:cs typeface="Arial" pitchFamily="34" charset="0"/>
                      </a:endParaRPr>
                    </a:p>
                    <a:p>
                      <a:pPr marL="0" algn="ctr" defTabSz="914400" rtl="0" eaLnBrk="1" fontAlgn="ctr" latinLnBrk="0" hangingPunct="1"/>
                      <a:r>
                        <a:rPr lang="nl-BE" sz="1200" b="1" u="none" strike="noStrike" kern="1200" smtClean="0">
                          <a:solidFill>
                            <a:srgbClr val="002244"/>
                          </a:solidFill>
                          <a:latin typeface="Calibri" panose="020F0502020204030204" pitchFamily="34" charset="0"/>
                          <a:cs typeface="Arial" pitchFamily="34" charset="0"/>
                        </a:rPr>
                        <a:t>instellingen</a:t>
                      </a:r>
                      <a:endParaRPr lang="nl-BE" sz="1200" b="1" u="none" strike="noStrike" kern="1200">
                        <a:solidFill>
                          <a:srgbClr val="002244"/>
                        </a:solidFill>
                        <a:latin typeface="Calibri" panose="020F0502020204030204" pitchFamily="34" charset="0"/>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solidFill>
                            <a:srgbClr val="002244"/>
                          </a:solidFill>
                          <a:latin typeface="Calibri" panose="020F0502020204030204" pitchFamily="34" charset="0"/>
                          <a:cs typeface="Arial" pitchFamily="34" charset="0"/>
                        </a:rPr>
                        <a:t>% </a:t>
                      </a:r>
                    </a:p>
                    <a:p>
                      <a:pPr marL="0" algn="ctr" defTabSz="914400" rtl="0" eaLnBrk="1" fontAlgn="ctr" latinLnBrk="0" hangingPunct="1"/>
                      <a:r>
                        <a:rPr lang="nl-BE" sz="1200" b="1" u="none" strike="noStrike" kern="1200" smtClean="0">
                          <a:solidFill>
                            <a:srgbClr val="002244"/>
                          </a:solidFill>
                          <a:latin typeface="Calibri" panose="020F0502020204030204" pitchFamily="34" charset="0"/>
                          <a:cs typeface="Arial" pitchFamily="34" charset="0"/>
                        </a:rPr>
                        <a:t>instellingen</a:t>
                      </a:r>
                      <a:endParaRPr lang="nl-BE" sz="1200" b="1" u="none" strike="noStrike" kern="1200">
                        <a:solidFill>
                          <a:srgbClr val="002244"/>
                        </a:solidFill>
                        <a:latin typeface="Calibri" panose="020F0502020204030204" pitchFamily="34" charset="0"/>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a:solidFill>
                            <a:srgbClr val="002244"/>
                          </a:solidFill>
                          <a:latin typeface="Calibri" panose="020F0502020204030204" pitchFamily="34" charset="0"/>
                          <a:cs typeface="Arial" pitchFamily="34" charset="0"/>
                        </a:rPr>
                        <a:t>aantal </a:t>
                      </a:r>
                      <a:endParaRPr lang="nl-BE" sz="1200" b="1" u="none" strike="noStrike" kern="1200" smtClean="0">
                        <a:solidFill>
                          <a:srgbClr val="002244"/>
                        </a:solidFill>
                        <a:latin typeface="Calibri" panose="020F0502020204030204" pitchFamily="34" charset="0"/>
                        <a:cs typeface="Arial" pitchFamily="34" charset="0"/>
                      </a:endParaRPr>
                    </a:p>
                    <a:p>
                      <a:pPr marL="0" algn="ctr" defTabSz="914400" rtl="0" eaLnBrk="1" fontAlgn="ctr" latinLnBrk="0" hangingPunct="1"/>
                      <a:r>
                        <a:rPr lang="nl-BE" sz="1200" b="1" u="none" strike="noStrike" kern="1200" smtClean="0">
                          <a:solidFill>
                            <a:srgbClr val="002244"/>
                          </a:solidFill>
                          <a:latin typeface="Calibri" panose="020F0502020204030204" pitchFamily="34" charset="0"/>
                          <a:cs typeface="Arial" pitchFamily="34" charset="0"/>
                        </a:rPr>
                        <a:t>deelnemers</a:t>
                      </a:r>
                      <a:endParaRPr lang="nl-BE" sz="1200" b="1" u="none" strike="noStrike" kern="1200">
                        <a:solidFill>
                          <a:srgbClr val="002244"/>
                        </a:solidFill>
                        <a:latin typeface="Calibri" panose="020F0502020204030204" pitchFamily="34" charset="0"/>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solidFill>
                            <a:srgbClr val="002244"/>
                          </a:solidFill>
                          <a:latin typeface="Calibri" panose="020F0502020204030204" pitchFamily="34" charset="0"/>
                          <a:cs typeface="Arial" pitchFamily="34" charset="0"/>
                        </a:rPr>
                        <a:t>% </a:t>
                      </a:r>
                    </a:p>
                    <a:p>
                      <a:pPr marL="0" algn="ctr" defTabSz="914400" rtl="0" eaLnBrk="1" fontAlgn="ctr" latinLnBrk="0" hangingPunct="1"/>
                      <a:r>
                        <a:rPr lang="nl-BE" sz="1200" b="1" u="none" strike="noStrike" kern="1200" smtClean="0">
                          <a:solidFill>
                            <a:srgbClr val="002244"/>
                          </a:solidFill>
                          <a:latin typeface="Calibri" panose="020F0502020204030204" pitchFamily="34" charset="0"/>
                          <a:cs typeface="Arial" pitchFamily="34" charset="0"/>
                        </a:rPr>
                        <a:t>deelnemers</a:t>
                      </a:r>
                      <a:endParaRPr lang="nl-BE" sz="1200" b="1" u="none" strike="noStrike" kern="1200">
                        <a:solidFill>
                          <a:srgbClr val="002244"/>
                        </a:solidFill>
                        <a:latin typeface="Calibri" panose="020F0502020204030204" pitchFamily="34" charset="0"/>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4125">
                <a:tc>
                  <a:txBody>
                    <a:bodyPr/>
                    <a:lstStyle/>
                    <a:p>
                      <a:pPr marL="180000" algn="l" fontAlgn="b"/>
                      <a:r>
                        <a:rPr lang="nl-BE" sz="1200" b="1" i="0" u="none" strike="noStrike">
                          <a:solidFill>
                            <a:srgbClr val="002244"/>
                          </a:solidFill>
                          <a:effectLst/>
                          <a:latin typeface="Calibri" panose="020F0502020204030204" pitchFamily="34" charset="0"/>
                        </a:rPr>
                        <a:t>Groter dan 100.000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1.255.625</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72%</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4125">
                <a:tc>
                  <a:txBody>
                    <a:bodyPr/>
                    <a:lstStyle/>
                    <a:p>
                      <a:pPr marL="180000" algn="l" fontAlgn="b"/>
                      <a:r>
                        <a:rPr lang="nl-BE" sz="1200" b="1" i="0" u="none" strike="noStrike">
                          <a:solidFill>
                            <a:srgbClr val="002244"/>
                          </a:solidFill>
                          <a:effectLst/>
                          <a:latin typeface="Calibri" panose="020F0502020204030204" pitchFamily="34" charset="0"/>
                        </a:rPr>
                        <a:t>Tussen 10.000 en 100.000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183.159</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4125">
                <a:tc>
                  <a:txBody>
                    <a:bodyPr/>
                    <a:lstStyle/>
                    <a:p>
                      <a:pPr marL="180000" algn="l" fontAlgn="b"/>
                      <a:r>
                        <a:rPr lang="nl-BE" sz="1200" b="1" i="0" u="none" strike="noStrike">
                          <a:solidFill>
                            <a:srgbClr val="002244"/>
                          </a:solidFill>
                          <a:effectLst/>
                          <a:latin typeface="Calibri" panose="020F0502020204030204" pitchFamily="34" charset="0"/>
                        </a:rPr>
                        <a:t>Tussen 1.000 en 10.000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39%</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258.610</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4125">
                <a:tc>
                  <a:txBody>
                    <a:bodyPr/>
                    <a:lstStyle/>
                    <a:p>
                      <a:pPr marL="180000" algn="l" fontAlgn="b"/>
                      <a:r>
                        <a:rPr lang="nl-BE" sz="1200" b="1" i="0" u="none" strike="noStrike">
                          <a:solidFill>
                            <a:srgbClr val="002244"/>
                          </a:solidFill>
                          <a:effectLst/>
                          <a:latin typeface="Calibri" panose="020F0502020204030204" pitchFamily="34" charset="0"/>
                        </a:rPr>
                        <a:t>Tussen 100 en 1.000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38%</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36.002</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4125">
                <a:tc>
                  <a:txBody>
                    <a:bodyPr/>
                    <a:lstStyle/>
                    <a:p>
                      <a:pPr marL="180000" algn="l" fontAlgn="b"/>
                      <a:r>
                        <a:rPr lang="nl-BE" sz="1200" b="1" i="0" u="none" strike="noStrike">
                          <a:solidFill>
                            <a:srgbClr val="002244"/>
                          </a:solidFill>
                          <a:effectLst/>
                          <a:latin typeface="Calibri" panose="020F0502020204030204" pitchFamily="34" charset="0"/>
                        </a:rPr>
                        <a:t>Tussen 0 en 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919</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0,1%</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4125">
                <a:tc>
                  <a:txBody>
                    <a:bodyPr/>
                    <a:lstStyle/>
                    <a:p>
                      <a:pPr marL="180000" algn="l" fontAlgn="b"/>
                      <a:r>
                        <a:rPr lang="nl-BE" sz="1200" b="1" i="0" u="none" strike="noStrike">
                          <a:solidFill>
                            <a:srgbClr val="002244"/>
                          </a:solidFill>
                          <a:effectLst/>
                          <a:latin typeface="Calibri" panose="020F0502020204030204" pitchFamily="34" charset="0"/>
                        </a:rPr>
                        <a:t>Totaal</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1.734.315</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9" name="TextBox 8"/>
          <p:cNvSpPr txBox="1"/>
          <p:nvPr/>
        </p:nvSpPr>
        <p:spPr>
          <a:xfrm>
            <a:off x="467544" y="4797152"/>
            <a:ext cx="8280920" cy="584775"/>
          </a:xfrm>
          <a:prstGeom prst="rect">
            <a:avLst/>
          </a:prstGeom>
          <a:noFill/>
        </p:spPr>
        <p:txBody>
          <a:bodyPr wrap="square" rtlCol="0">
            <a:spAutoFit/>
          </a:bodyPr>
          <a:lstStyle/>
          <a:p>
            <a:r>
              <a:rPr lang="nl-BE" sz="1600" smtClean="0"/>
              <a:t>83 % van de deelnemers zit in 6% van het aantal IBP's (vnl. sectorfondsen) en 54 % van de IBP's is goed voor 2,1 % van de deelnemers</a:t>
            </a:r>
            <a:endParaRPr lang="nl-BE" sz="1600"/>
          </a:p>
        </p:txBody>
      </p:sp>
    </p:spTree>
    <p:extLst>
      <p:ext uri="{BB962C8B-B14F-4D97-AF65-F5344CB8AC3E}">
        <p14:creationId xmlns:p14="http://schemas.microsoft.com/office/powerpoint/2010/main" val="2532587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a:t>Sector </a:t>
            </a:r>
            <a:r>
              <a:rPr lang="nl-BE" smtClean="0"/>
              <a:t>- </a:t>
            </a:r>
            <a:r>
              <a:rPr lang="nl-BE"/>
              <a:t>deelnemers</a:t>
            </a:r>
          </a:p>
        </p:txBody>
      </p:sp>
      <p:sp>
        <p:nvSpPr>
          <p:cNvPr id="11" name="Footer Placeholder 10"/>
          <p:cNvSpPr>
            <a:spLocks noGrp="1"/>
          </p:cNvSpPr>
          <p:nvPr>
            <p:ph type="ftr" sz="quarter" idx="11"/>
          </p:nvPr>
        </p:nvSpPr>
        <p:spPr/>
        <p:txBody>
          <a:bodyPr/>
          <a:lstStyle/>
          <a:p>
            <a:r>
              <a:rPr lang="nl-BE" smtClean="0"/>
              <a:t>Rapportering over het boekjaar 2017</a:t>
            </a:r>
            <a:endParaRPr lang="nl-BE" dirty="0"/>
          </a:p>
        </p:txBody>
      </p:sp>
      <p:sp>
        <p:nvSpPr>
          <p:cNvPr id="10" name="Slide Number Placeholder 9"/>
          <p:cNvSpPr>
            <a:spLocks noGrp="1"/>
          </p:cNvSpPr>
          <p:nvPr>
            <p:ph type="sldNum" sz="quarter" idx="4"/>
          </p:nvPr>
        </p:nvSpPr>
        <p:spPr/>
        <p:txBody>
          <a:bodyPr/>
          <a:lstStyle/>
          <a:p>
            <a:fld id="{90FF19FB-2F2A-410F-BBCC-7AE0EC5BE55E}" type="slidenum">
              <a:rPr lang="nl-BE" smtClean="0"/>
              <a:pPr/>
              <a:t>14</a:t>
            </a:fld>
            <a:endParaRPr lang="nl-BE" dirty="0"/>
          </a:p>
        </p:txBody>
      </p:sp>
      <p:sp>
        <p:nvSpPr>
          <p:cNvPr id="7" name="TextBox 6"/>
          <p:cNvSpPr txBox="1"/>
          <p:nvPr/>
        </p:nvSpPr>
        <p:spPr>
          <a:xfrm>
            <a:off x="683568" y="1536378"/>
            <a:ext cx="7704856" cy="369332"/>
          </a:xfrm>
          <a:prstGeom prst="rect">
            <a:avLst/>
          </a:prstGeom>
          <a:noFill/>
        </p:spPr>
        <p:txBody>
          <a:bodyPr wrap="square" rtlCol="0">
            <a:spAutoFit/>
          </a:bodyPr>
          <a:lstStyle/>
          <a:p>
            <a:r>
              <a:rPr lang="nl-BE" smtClean="0"/>
              <a:t>Aantal deelnemers* volgens aard en type van regeling</a:t>
            </a:r>
            <a:endParaRPr lang="nl-BE"/>
          </a:p>
        </p:txBody>
      </p:sp>
      <p:graphicFrame>
        <p:nvGraphicFramePr>
          <p:cNvPr id="8" name="Table 7"/>
          <p:cNvGraphicFramePr>
            <a:graphicFrameLocks noGrp="1"/>
          </p:cNvGraphicFramePr>
          <p:nvPr>
            <p:extLst>
              <p:ext uri="{D42A27DB-BD31-4B8C-83A1-F6EECF244321}">
                <p14:modId xmlns:p14="http://schemas.microsoft.com/office/powerpoint/2010/main" val="3373274066"/>
              </p:ext>
            </p:extLst>
          </p:nvPr>
        </p:nvGraphicFramePr>
        <p:xfrm>
          <a:off x="755576" y="2348880"/>
          <a:ext cx="7770316" cy="2093760"/>
        </p:xfrm>
        <a:graphic>
          <a:graphicData uri="http://schemas.openxmlformats.org/drawingml/2006/table">
            <a:tbl>
              <a:tblPr>
                <a:tableStyleId>{775DCB02-9BB8-47FD-8907-85C794F793BA}</a:tableStyleId>
              </a:tblPr>
              <a:tblGrid>
                <a:gridCol w="2853439"/>
                <a:gridCol w="778211"/>
                <a:gridCol w="778211"/>
                <a:gridCol w="778211"/>
                <a:gridCol w="1037614"/>
                <a:gridCol w="772315"/>
                <a:gridCol w="772315"/>
              </a:tblGrid>
              <a:tr h="2880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chemeClr val="dk1"/>
                          </a:solidFill>
                          <a:latin typeface="+mn-lt"/>
                          <a:ea typeface="+mn-ea"/>
                          <a:cs typeface="Arial"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DB</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DC</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DC+tarief</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Cash Balance</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chemeClr val="dk1"/>
                          </a:solidFill>
                          <a:latin typeface="+mn-lt"/>
                          <a:ea typeface="+mn-ea"/>
                          <a:cs typeface="Arial" pitchFamily="34" charset="0"/>
                        </a:rPr>
                        <a:t>Totaal</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Totaal aantal</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Ondernemingsregeling</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209.286</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Multi-werkgeversregeling</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258.622</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Sectorregeling</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1.538.067</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Individuele pensioentoezegging</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0,002%</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0,001%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0,004%</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77</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Zelfstandigen</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0,2%</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1,4%</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1,6%</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33.371</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Totaal</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1" i="0" u="none" strike="noStrike">
                          <a:solidFill>
                            <a:srgbClr val="002244"/>
                          </a:solidFill>
                          <a:effectLst/>
                          <a:latin typeface="Calibri" panose="020F0502020204030204" pitchFamily="34" charset="0"/>
                        </a:rPr>
                        <a:t>2.039.423</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9" name="TextBox 8"/>
          <p:cNvSpPr txBox="1"/>
          <p:nvPr/>
        </p:nvSpPr>
        <p:spPr>
          <a:xfrm>
            <a:off x="755576" y="5157192"/>
            <a:ext cx="7992888" cy="461665"/>
          </a:xfrm>
          <a:prstGeom prst="rect">
            <a:avLst/>
          </a:prstGeom>
          <a:noFill/>
        </p:spPr>
        <p:txBody>
          <a:bodyPr wrap="square" rtlCol="0">
            <a:spAutoFit/>
          </a:bodyPr>
          <a:lstStyle/>
          <a:p>
            <a:pPr marL="180975" indent="-180975"/>
            <a:r>
              <a:rPr lang="nl-BE" sz="1200" smtClean="0"/>
              <a:t>*	Een aantal deelnemers is aangesloten bij meerdere regelingen (eventueel van een verschillend type) waardoor het totaal op deze slide afwijkt van het totaal aantal deelnemers op slides 6, 11, 12 en 13</a:t>
            </a:r>
            <a:endParaRPr lang="nl-BE" sz="1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smtClean="0"/>
              <a:t>Sector – type van de toezegging</a:t>
            </a:r>
            <a:endParaRPr lang="nl-BE"/>
          </a:p>
        </p:txBody>
      </p:sp>
      <p:sp>
        <p:nvSpPr>
          <p:cNvPr id="12" name="Footer Placeholder 11"/>
          <p:cNvSpPr>
            <a:spLocks noGrp="1"/>
          </p:cNvSpPr>
          <p:nvPr>
            <p:ph type="ftr" sz="quarter" idx="11"/>
          </p:nvPr>
        </p:nvSpPr>
        <p:spPr/>
        <p:txBody>
          <a:bodyPr/>
          <a:lstStyle/>
          <a:p>
            <a:r>
              <a:rPr lang="nl-BE" smtClean="0"/>
              <a:t>Rapportering over het boekjaar 2017</a:t>
            </a:r>
            <a:endParaRPr lang="nl-BE" dirty="0"/>
          </a:p>
        </p:txBody>
      </p:sp>
      <p:sp>
        <p:nvSpPr>
          <p:cNvPr id="11" name="Slide Number Placeholder 10"/>
          <p:cNvSpPr>
            <a:spLocks noGrp="1"/>
          </p:cNvSpPr>
          <p:nvPr>
            <p:ph type="sldNum" sz="quarter" idx="4"/>
          </p:nvPr>
        </p:nvSpPr>
        <p:spPr/>
        <p:txBody>
          <a:bodyPr/>
          <a:lstStyle/>
          <a:p>
            <a:fld id="{90FF19FB-2F2A-410F-BBCC-7AE0EC5BE55E}" type="slidenum">
              <a:rPr lang="nl-BE" smtClean="0"/>
              <a:pPr/>
              <a:t>15</a:t>
            </a:fld>
            <a:endParaRPr lang="nl-BE" dirty="0"/>
          </a:p>
        </p:txBody>
      </p:sp>
      <p:sp>
        <p:nvSpPr>
          <p:cNvPr id="8" name="TextBox 7"/>
          <p:cNvSpPr txBox="1"/>
          <p:nvPr/>
        </p:nvSpPr>
        <p:spPr>
          <a:xfrm>
            <a:off x="755576" y="1484784"/>
            <a:ext cx="7704856" cy="369332"/>
          </a:xfrm>
          <a:prstGeom prst="rect">
            <a:avLst/>
          </a:prstGeom>
          <a:noFill/>
        </p:spPr>
        <p:txBody>
          <a:bodyPr wrap="square" rtlCol="0">
            <a:spAutoFit/>
          </a:bodyPr>
          <a:lstStyle/>
          <a:p>
            <a:r>
              <a:rPr lang="nl-BE" smtClean="0"/>
              <a:t>Evolutie van het type van de pensioentoezeggingen</a:t>
            </a:r>
            <a:endParaRPr lang="nl-BE"/>
          </a:p>
        </p:txBody>
      </p:sp>
      <p:graphicFrame>
        <p:nvGraphicFramePr>
          <p:cNvPr id="10" name="Table 9"/>
          <p:cNvGraphicFramePr>
            <a:graphicFrameLocks noGrp="1"/>
          </p:cNvGraphicFramePr>
          <p:nvPr>
            <p:extLst>
              <p:ext uri="{D42A27DB-BD31-4B8C-83A1-F6EECF244321}">
                <p14:modId xmlns:p14="http://schemas.microsoft.com/office/powerpoint/2010/main" val="2724042836"/>
              </p:ext>
            </p:extLst>
          </p:nvPr>
        </p:nvGraphicFramePr>
        <p:xfrm>
          <a:off x="755576" y="2132856"/>
          <a:ext cx="7992883" cy="2664298"/>
        </p:xfrm>
        <a:graphic>
          <a:graphicData uri="http://schemas.openxmlformats.org/drawingml/2006/table">
            <a:tbl>
              <a:tblPr>
                <a:tableStyleId>{775DCB02-9BB8-47FD-8907-85C794F793BA}</a:tableStyleId>
              </a:tblPr>
              <a:tblGrid>
                <a:gridCol w="966173"/>
                <a:gridCol w="702671"/>
                <a:gridCol w="702671"/>
                <a:gridCol w="702671"/>
                <a:gridCol w="702671"/>
                <a:gridCol w="702671"/>
                <a:gridCol w="702671"/>
                <a:gridCol w="702671"/>
                <a:gridCol w="702671"/>
                <a:gridCol w="702671"/>
                <a:gridCol w="702671"/>
              </a:tblGrid>
              <a:tr h="380614">
                <a:tc rowSpan="2">
                  <a:txBody>
                    <a:bodyPr/>
                    <a:lstStyle/>
                    <a:p>
                      <a:pPr marL="0" algn="ctr" defTabSz="914400" rtl="0" eaLnBrk="1" fontAlgn="b" latinLnBrk="0" hangingPunct="1"/>
                      <a:r>
                        <a:rPr lang="nl-BE" sz="1200" u="none" strike="noStrike" kern="1200"/>
                        <a:t> </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5">
                  <a:txBody>
                    <a:bodyPr/>
                    <a:lstStyle/>
                    <a:p>
                      <a:pPr marL="0" algn="ctr" defTabSz="914400" rtl="0" eaLnBrk="1" fontAlgn="b" latinLnBrk="0" hangingPunct="1"/>
                      <a:r>
                        <a:rPr lang="nl-BE" sz="1200" b="1" u="none" strike="noStrike" kern="1200"/>
                        <a:t>Technische </a:t>
                      </a:r>
                      <a:r>
                        <a:rPr lang="nl-BE" sz="1200" b="1" u="none" strike="noStrike" kern="1200" smtClean="0"/>
                        <a:t>voorzieningen*</a:t>
                      </a:r>
                      <a:endParaRPr lang="nl-BE" sz="1200" b="1" u="none" strike="noStrike" kern="1200">
                        <a:solidFill>
                          <a:schemeClr val="dk1"/>
                        </a:solidFill>
                        <a:latin typeface="+mn-lt"/>
                        <a:ea typeface="+mn-ea"/>
                        <a:cs typeface="+mn-cs"/>
                      </a:endParaRP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hMerge="1">
                  <a:txBody>
                    <a:bodyPr/>
                    <a:lstStyle/>
                    <a:p>
                      <a:endParaRPr lang="nl-BE"/>
                    </a:p>
                  </a:txBody>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5">
                  <a:txBody>
                    <a:bodyPr/>
                    <a:lstStyle/>
                    <a:p>
                      <a:pPr marL="0" algn="ctr" defTabSz="914400" rtl="0" eaLnBrk="1" fontAlgn="b" latinLnBrk="0" hangingPunct="1"/>
                      <a:r>
                        <a:rPr lang="nl-BE" sz="1200" b="1" u="none" strike="noStrike" kern="1200"/>
                        <a:t>Aantal </a:t>
                      </a:r>
                      <a:r>
                        <a:rPr lang="nl-BE" sz="1200" b="1" u="none" strike="noStrike" kern="1200" smtClean="0"/>
                        <a:t>deelnemers**</a:t>
                      </a:r>
                      <a:endParaRPr lang="nl-BE" sz="1200" b="1" u="none" strike="noStrike" kern="1200">
                        <a:solidFill>
                          <a:schemeClr val="dk1"/>
                        </a:solidFill>
                        <a:latin typeface="+mn-lt"/>
                        <a:ea typeface="+mn-ea"/>
                        <a:cs typeface="+mn-cs"/>
                      </a:endParaRP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hMerge="1">
                  <a:txBody>
                    <a:bodyPr/>
                    <a:lstStyle/>
                    <a:p>
                      <a:endParaRPr lang="nl-BE"/>
                    </a:p>
                  </a:txBody>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0614">
                <a:tc vMerge="1">
                  <a:txBody>
                    <a:bodyPr/>
                    <a:lstStyle/>
                    <a:p>
                      <a:endParaRPr lang="nl-BE"/>
                    </a:p>
                  </a:txBody>
                  <a:tcPr/>
                </a:tc>
                <a:tc>
                  <a:txBody>
                    <a:bodyPr/>
                    <a:lstStyle/>
                    <a:p>
                      <a:pPr algn="ctr" fontAlgn="ctr"/>
                      <a:r>
                        <a:rPr lang="nl-BE" sz="1200" b="1" i="0" u="none" strike="noStrike">
                          <a:solidFill>
                            <a:srgbClr val="002244"/>
                          </a:solidFill>
                          <a:effectLst/>
                          <a:latin typeface="Calibri" panose="020F0502020204030204" pitchFamily="34" charset="0"/>
                        </a:rPr>
                        <a:t>2013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2014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2015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2016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Calibri" panose="020F0502020204030204" pitchFamily="34" charset="0"/>
                        </a:rPr>
                        <a:t>2017</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1" i="0" u="none" strike="noStrike">
                          <a:solidFill>
                            <a:srgbClr val="002244"/>
                          </a:solidFill>
                          <a:effectLst/>
                          <a:latin typeface="Calibri" panose="020F0502020204030204" pitchFamily="34" charset="0"/>
                        </a:rPr>
                        <a:t>2013</a:t>
                      </a: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2016***</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2017</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380614">
                <a:tc>
                  <a:txBody>
                    <a:bodyPr/>
                    <a:lstStyle/>
                    <a:p>
                      <a:pPr marL="0" algn="ctr" defTabSz="914400" rtl="0" eaLnBrk="1" fontAlgn="b" latinLnBrk="0" hangingPunct="1"/>
                      <a:r>
                        <a:rPr lang="nl-BE" sz="1200" u="none" strike="noStrike" kern="1200"/>
                        <a:t>DB</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72%</a:t>
                      </a: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18%</a:t>
                      </a: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380614">
                <a:tc>
                  <a:txBody>
                    <a:bodyPr/>
                    <a:lstStyle/>
                    <a:p>
                      <a:pPr marL="0" algn="ctr" defTabSz="914400" rtl="0" eaLnBrk="1" fontAlgn="b" latinLnBrk="0" hangingPunct="1"/>
                      <a:r>
                        <a:rPr lang="nl-BE" sz="1200" u="none" strike="noStrike" kern="1200" smtClean="0"/>
                        <a:t>DC </a:t>
                      </a:r>
                      <a:r>
                        <a:rPr lang="nl-BE" sz="1200" u="none" strike="noStrike" kern="1200"/>
                        <a:t>met tarief</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a:t>
                      </a: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380614">
                <a:tc>
                  <a:txBody>
                    <a:bodyPr/>
                    <a:lstStyle/>
                    <a:p>
                      <a:pPr marL="0" algn="ctr" defTabSz="914400" rtl="0" eaLnBrk="1" fontAlgn="b" latinLnBrk="0" hangingPunct="1"/>
                      <a:r>
                        <a:rPr lang="nl-BE" sz="1200" u="none" strike="noStrike" kern="1200"/>
                        <a:t>Cash Balance</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a:t>
                      </a: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19%</a:t>
                      </a: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380614">
                <a:tc>
                  <a:txBody>
                    <a:bodyPr/>
                    <a:lstStyle/>
                    <a:p>
                      <a:pPr marL="0" algn="ctr" defTabSz="914400" rtl="0" eaLnBrk="1" fontAlgn="b" latinLnBrk="0" hangingPunct="1"/>
                      <a:r>
                        <a:rPr lang="nl-BE" sz="1200" u="none" strike="noStrike" kern="1200"/>
                        <a:t>DC</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a:t>
                      </a: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61%</a:t>
                      </a: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49%</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380614">
                <a:tc>
                  <a:txBody>
                    <a:bodyPr/>
                    <a:lstStyle/>
                    <a:p>
                      <a:pPr marL="0" algn="ctr" defTabSz="914400" rtl="0" eaLnBrk="1" fontAlgn="b" latinLnBrk="0" hangingPunct="1"/>
                      <a:r>
                        <a:rPr lang="nl-BE" sz="1200" u="none" strike="noStrike" kern="1200"/>
                        <a:t>Totaal</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mn-lt"/>
                        </a:rPr>
                        <a:t>100%</a:t>
                      </a: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bl>
          </a:graphicData>
        </a:graphic>
      </p:graphicFrame>
      <p:sp>
        <p:nvSpPr>
          <p:cNvPr id="13" name="TextBox 12"/>
          <p:cNvSpPr txBox="1"/>
          <p:nvPr/>
        </p:nvSpPr>
        <p:spPr>
          <a:xfrm>
            <a:off x="755576" y="5157192"/>
            <a:ext cx="7992888" cy="738664"/>
          </a:xfrm>
          <a:prstGeom prst="rect">
            <a:avLst/>
          </a:prstGeom>
          <a:noFill/>
        </p:spPr>
        <p:txBody>
          <a:bodyPr wrap="square" rtlCol="0">
            <a:spAutoFit/>
          </a:bodyPr>
          <a:lstStyle/>
          <a:p>
            <a:pPr marL="361950" indent="-361950"/>
            <a:r>
              <a:rPr lang="nl-BE" sz="1050" smtClean="0"/>
              <a:t>*	Technische voorzieningen "pensioen en overlijden na pensionering"</a:t>
            </a:r>
          </a:p>
          <a:p>
            <a:pPr marL="361950" indent="-361950"/>
            <a:r>
              <a:rPr lang="nl-BE" sz="1050" smtClean="0"/>
              <a:t>**	Een aantal deelnemers is aangesloten bij meerdere regelingen (eventueel van een verschillend type</a:t>
            </a:r>
            <a:r>
              <a:rPr lang="nl-BE" sz="1050"/>
              <a:t>) </a:t>
            </a:r>
            <a:endParaRPr lang="nl-BE" sz="1050" smtClean="0"/>
          </a:p>
          <a:p>
            <a:pPr marL="361950" indent="-361950"/>
            <a:r>
              <a:rPr lang="nl-BE" sz="1050" smtClean="0"/>
              <a:t>***	De </a:t>
            </a:r>
            <a:r>
              <a:rPr lang="nl-BE" sz="1050" i="1" smtClean="0"/>
              <a:t>shift</a:t>
            </a:r>
            <a:r>
              <a:rPr lang="nl-BE" sz="1050" smtClean="0"/>
              <a:t> van DC naar DC met tarief vindt haar oorzaak in de toevoeging van regelingen bij een groot sectorfonds (zie ook voetnoot 1 bij slide 12)</a:t>
            </a:r>
            <a:endParaRPr lang="nl-BE" sz="105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a:xfrm>
            <a:off x="791370" y="190431"/>
            <a:ext cx="7894636" cy="990132"/>
          </a:xfrm>
        </p:spPr>
        <p:txBody>
          <a:bodyPr/>
          <a:lstStyle/>
          <a:p>
            <a:r>
              <a:rPr lang="nl-BE" smtClean="0"/>
              <a:t>Sector</a:t>
            </a:r>
            <a:endParaRPr lang="nl-BE"/>
          </a:p>
        </p:txBody>
      </p:sp>
      <p:sp>
        <p:nvSpPr>
          <p:cNvPr id="11" name="Footer Placeholder 10"/>
          <p:cNvSpPr>
            <a:spLocks noGrp="1"/>
          </p:cNvSpPr>
          <p:nvPr>
            <p:ph type="ftr" sz="quarter" idx="11"/>
          </p:nvPr>
        </p:nvSpPr>
        <p:spPr/>
        <p:txBody>
          <a:bodyPr/>
          <a:lstStyle/>
          <a:p>
            <a:r>
              <a:rPr lang="nl-BE" smtClean="0"/>
              <a:t>Rapportering over het boekjaar 2017</a:t>
            </a:r>
            <a:endParaRPr lang="nl-BE" dirty="0"/>
          </a:p>
        </p:txBody>
      </p:sp>
      <p:sp>
        <p:nvSpPr>
          <p:cNvPr id="9" name="Slide Number Placeholder 8"/>
          <p:cNvSpPr>
            <a:spLocks noGrp="1"/>
          </p:cNvSpPr>
          <p:nvPr>
            <p:ph type="sldNum" sz="quarter" idx="4"/>
          </p:nvPr>
        </p:nvSpPr>
        <p:spPr/>
        <p:txBody>
          <a:bodyPr/>
          <a:lstStyle/>
          <a:p>
            <a:fld id="{90FF19FB-2F2A-410F-BBCC-7AE0EC5BE55E}" type="slidenum">
              <a:rPr lang="nl-BE" smtClean="0"/>
              <a:pPr/>
              <a:t>16</a:t>
            </a:fld>
            <a:endParaRPr lang="nl-BE" dirty="0"/>
          </a:p>
        </p:txBody>
      </p:sp>
      <p:sp>
        <p:nvSpPr>
          <p:cNvPr id="8" name="TextBox 7"/>
          <p:cNvSpPr txBox="1"/>
          <p:nvPr/>
        </p:nvSpPr>
        <p:spPr>
          <a:xfrm>
            <a:off x="689923" y="1319686"/>
            <a:ext cx="3522037" cy="369332"/>
          </a:xfrm>
          <a:prstGeom prst="rect">
            <a:avLst/>
          </a:prstGeom>
          <a:noFill/>
        </p:spPr>
        <p:txBody>
          <a:bodyPr wrap="square" rtlCol="0">
            <a:spAutoFit/>
          </a:bodyPr>
          <a:lstStyle/>
          <a:p>
            <a:r>
              <a:rPr lang="nl-BE" smtClean="0"/>
              <a:t>Samenstelling portefeuille</a:t>
            </a:r>
            <a:endParaRPr lang="nl-BE"/>
          </a:p>
        </p:txBody>
      </p:sp>
      <p:graphicFrame>
        <p:nvGraphicFramePr>
          <p:cNvPr id="12" name="Chart 11"/>
          <p:cNvGraphicFramePr>
            <a:graphicFrameLocks/>
          </p:cNvGraphicFramePr>
          <p:nvPr>
            <p:extLst>
              <p:ext uri="{D42A27DB-BD31-4B8C-83A1-F6EECF244321}">
                <p14:modId xmlns:p14="http://schemas.microsoft.com/office/powerpoint/2010/main" val="3285509381"/>
              </p:ext>
            </p:extLst>
          </p:nvPr>
        </p:nvGraphicFramePr>
        <p:xfrm>
          <a:off x="689922" y="1828141"/>
          <a:ext cx="8022277" cy="38832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5261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smtClean="0"/>
              <a:t>Sector</a:t>
            </a:r>
            <a:endParaRPr lang="nl-BE"/>
          </a:p>
        </p:txBody>
      </p:sp>
      <p:sp>
        <p:nvSpPr>
          <p:cNvPr id="11" name="Footer Placeholder 10"/>
          <p:cNvSpPr>
            <a:spLocks noGrp="1"/>
          </p:cNvSpPr>
          <p:nvPr>
            <p:ph type="ftr" sz="quarter" idx="11"/>
          </p:nvPr>
        </p:nvSpPr>
        <p:spPr/>
        <p:txBody>
          <a:bodyPr/>
          <a:lstStyle/>
          <a:p>
            <a:r>
              <a:rPr lang="nl-BE" smtClean="0"/>
              <a:t>Rapportering over het boekjaar 2017</a:t>
            </a:r>
            <a:endParaRPr lang="nl-BE" dirty="0"/>
          </a:p>
        </p:txBody>
      </p:sp>
      <p:sp>
        <p:nvSpPr>
          <p:cNvPr id="9" name="Slide Number Placeholder 8"/>
          <p:cNvSpPr>
            <a:spLocks noGrp="1"/>
          </p:cNvSpPr>
          <p:nvPr>
            <p:ph type="sldNum" sz="quarter" idx="4"/>
          </p:nvPr>
        </p:nvSpPr>
        <p:spPr/>
        <p:txBody>
          <a:bodyPr/>
          <a:lstStyle/>
          <a:p>
            <a:fld id="{90FF19FB-2F2A-410F-BBCC-7AE0EC5BE55E}" type="slidenum">
              <a:rPr lang="nl-BE" smtClean="0"/>
              <a:pPr/>
              <a:t>17</a:t>
            </a:fld>
            <a:endParaRPr lang="nl-BE" dirty="0"/>
          </a:p>
        </p:txBody>
      </p:sp>
      <p:sp>
        <p:nvSpPr>
          <p:cNvPr id="8" name="TextBox 7"/>
          <p:cNvSpPr txBox="1"/>
          <p:nvPr/>
        </p:nvSpPr>
        <p:spPr>
          <a:xfrm>
            <a:off x="755576" y="1412228"/>
            <a:ext cx="3528392" cy="369332"/>
          </a:xfrm>
          <a:prstGeom prst="rect">
            <a:avLst/>
          </a:prstGeom>
          <a:noFill/>
        </p:spPr>
        <p:txBody>
          <a:bodyPr wrap="square" rtlCol="0">
            <a:spAutoFit/>
          </a:bodyPr>
          <a:lstStyle/>
          <a:p>
            <a:r>
              <a:rPr lang="nl-BE" smtClean="0"/>
              <a:t>Samenstelling ICB's</a:t>
            </a:r>
            <a:endParaRPr lang="nl-BE"/>
          </a:p>
        </p:txBody>
      </p:sp>
      <p:graphicFrame>
        <p:nvGraphicFramePr>
          <p:cNvPr id="13" name="Chart 12"/>
          <p:cNvGraphicFramePr/>
          <p:nvPr/>
        </p:nvGraphicFramePr>
        <p:xfrm>
          <a:off x="395536" y="1916832"/>
          <a:ext cx="8280920" cy="3744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3027732061"/>
              </p:ext>
            </p:extLst>
          </p:nvPr>
        </p:nvGraphicFramePr>
        <p:xfrm>
          <a:off x="755576" y="1897900"/>
          <a:ext cx="7956624" cy="37633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7541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smtClean="0"/>
              <a:t>Sector</a:t>
            </a:r>
            <a:endParaRPr lang="nl-BE"/>
          </a:p>
        </p:txBody>
      </p:sp>
      <p:sp>
        <p:nvSpPr>
          <p:cNvPr id="11" name="Footer Placeholder 10"/>
          <p:cNvSpPr>
            <a:spLocks noGrp="1"/>
          </p:cNvSpPr>
          <p:nvPr>
            <p:ph type="ftr" sz="quarter" idx="11"/>
          </p:nvPr>
        </p:nvSpPr>
        <p:spPr/>
        <p:txBody>
          <a:bodyPr/>
          <a:lstStyle/>
          <a:p>
            <a:r>
              <a:rPr lang="nl-BE" smtClean="0"/>
              <a:t>Rapportering over het boekjaar 2017</a:t>
            </a:r>
            <a:endParaRPr lang="nl-BE" dirty="0"/>
          </a:p>
        </p:txBody>
      </p:sp>
      <p:sp>
        <p:nvSpPr>
          <p:cNvPr id="10" name="Slide Number Placeholder 9"/>
          <p:cNvSpPr>
            <a:spLocks noGrp="1"/>
          </p:cNvSpPr>
          <p:nvPr>
            <p:ph type="sldNum" sz="quarter" idx="4"/>
          </p:nvPr>
        </p:nvSpPr>
        <p:spPr/>
        <p:txBody>
          <a:bodyPr/>
          <a:lstStyle/>
          <a:p>
            <a:fld id="{90FF19FB-2F2A-410F-BBCC-7AE0EC5BE55E}" type="slidenum">
              <a:rPr lang="nl-BE" smtClean="0"/>
              <a:pPr/>
              <a:t>18</a:t>
            </a:fld>
            <a:endParaRPr lang="nl-BE" dirty="0"/>
          </a:p>
        </p:txBody>
      </p:sp>
      <p:sp>
        <p:nvSpPr>
          <p:cNvPr id="8" name="TextBox 7"/>
          <p:cNvSpPr txBox="1"/>
          <p:nvPr/>
        </p:nvSpPr>
        <p:spPr>
          <a:xfrm>
            <a:off x="755576" y="1355607"/>
            <a:ext cx="5616624" cy="369332"/>
          </a:xfrm>
          <a:prstGeom prst="rect">
            <a:avLst/>
          </a:prstGeom>
          <a:noFill/>
        </p:spPr>
        <p:txBody>
          <a:bodyPr wrap="square" rtlCol="0">
            <a:spAutoFit/>
          </a:bodyPr>
          <a:lstStyle/>
          <a:p>
            <a:r>
              <a:rPr lang="nl-BE" smtClean="0"/>
              <a:t>Samenstelling portefeuille (ICB's uitgesplitst)</a:t>
            </a:r>
            <a:endParaRPr lang="nl-BE"/>
          </a:p>
        </p:txBody>
      </p:sp>
      <p:graphicFrame>
        <p:nvGraphicFramePr>
          <p:cNvPr id="12" name="Chart 11"/>
          <p:cNvGraphicFramePr>
            <a:graphicFrameLocks/>
          </p:cNvGraphicFramePr>
          <p:nvPr>
            <p:extLst>
              <p:ext uri="{D42A27DB-BD31-4B8C-83A1-F6EECF244321}">
                <p14:modId xmlns:p14="http://schemas.microsoft.com/office/powerpoint/2010/main" val="2039812451"/>
              </p:ext>
            </p:extLst>
          </p:nvPr>
        </p:nvGraphicFramePr>
        <p:xfrm>
          <a:off x="755576" y="1736980"/>
          <a:ext cx="7956624" cy="41402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6942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6162" y="1484784"/>
            <a:ext cx="7910641" cy="4231024"/>
          </a:xfrm>
        </p:spPr>
        <p:txBody>
          <a:bodyPr/>
          <a:lstStyle/>
          <a:p>
            <a:r>
              <a:rPr lang="nl-BE" smtClean="0"/>
              <a:t>Peer groups in functie van pijler en inrichter</a:t>
            </a:r>
          </a:p>
          <a:p>
            <a:pPr lvl="1"/>
            <a:r>
              <a:rPr lang="nl-BE" smtClean="0"/>
              <a:t>Eerste pijler</a:t>
            </a:r>
          </a:p>
          <a:p>
            <a:pPr lvl="1"/>
            <a:r>
              <a:rPr lang="nl-BE" smtClean="0"/>
              <a:t>Tweede pijler</a:t>
            </a:r>
          </a:p>
          <a:p>
            <a:pPr lvl="2"/>
            <a:r>
              <a:rPr lang="nl-BE" smtClean="0"/>
              <a:t>Sectorfondsen</a:t>
            </a:r>
          </a:p>
          <a:p>
            <a:pPr lvl="2"/>
            <a:r>
              <a:rPr lang="nl-BE" smtClean="0"/>
              <a:t>Multi-werkgeverfondsen met economische band</a:t>
            </a:r>
          </a:p>
          <a:p>
            <a:pPr lvl="2"/>
            <a:r>
              <a:rPr lang="nl-BE" smtClean="0"/>
              <a:t>Multi-werkgeverfondsen zonder economische band</a:t>
            </a:r>
          </a:p>
          <a:p>
            <a:pPr lvl="2"/>
            <a:r>
              <a:rPr lang="nl-BE" smtClean="0"/>
              <a:t>Mono-werkgeverfondsen</a:t>
            </a:r>
          </a:p>
          <a:p>
            <a:pPr lvl="2"/>
            <a:r>
              <a:rPr lang="nl-BE" smtClean="0"/>
              <a:t>Zelfstandigen</a:t>
            </a:r>
          </a:p>
        </p:txBody>
      </p:sp>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smtClean="0"/>
              <a:t>Sector</a:t>
            </a:r>
            <a:endParaRPr lang="nl-BE"/>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19</a:t>
            </a:fld>
            <a:endParaRPr lang="nl-B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smtClean="0"/>
              <a:t>De sector van de Instellingen voor Bedrijfspensioenvoorziening - Boekjaar 2017</a:t>
            </a:r>
            <a:r>
              <a:rPr lang="nl-BE" smtClean="0"/>
              <a:t/>
            </a:r>
            <a:br>
              <a:rPr lang="nl-BE" smtClean="0"/>
            </a:br>
            <a:endParaRPr lang="nl-BE"/>
          </a:p>
        </p:txBody>
      </p:sp>
      <p:sp>
        <p:nvSpPr>
          <p:cNvPr id="3" name="Text Placeholder 2"/>
          <p:cNvSpPr>
            <a:spLocks noGrp="1"/>
          </p:cNvSpPr>
          <p:nvPr>
            <p:ph type="body" idx="1"/>
          </p:nvPr>
        </p:nvSpPr>
        <p:spPr/>
        <p:txBody>
          <a:bodyPr/>
          <a:lstStyle/>
          <a:p>
            <a:pPr marL="457200" indent="-457200"/>
            <a:r>
              <a:rPr lang="nl-BE" smtClean="0"/>
              <a:t>Executive summary</a:t>
            </a:r>
            <a:endParaRPr lang="nl-BE"/>
          </a:p>
        </p:txBody>
      </p:sp>
      <p:sp>
        <p:nvSpPr>
          <p:cNvPr id="4" name="Slide Number Placeholder 3"/>
          <p:cNvSpPr>
            <a:spLocks noGrp="1"/>
          </p:cNvSpPr>
          <p:nvPr>
            <p:ph type="sldNum" sz="quarter" idx="4"/>
          </p:nvPr>
        </p:nvSpPr>
        <p:spPr/>
        <p:txBody>
          <a:bodyPr/>
          <a:lstStyle/>
          <a:p>
            <a:fld id="{90FF19FB-2F2A-410F-BBCC-7AE0EC5BE55E}" type="slidenum">
              <a:rPr lang="nl-BE" smtClean="0"/>
              <a:pPr/>
              <a:t>2</a:t>
            </a:fld>
            <a:endParaRPr lang="nl-BE" dirty="0"/>
          </a:p>
        </p:txBody>
      </p:sp>
      <p:sp>
        <p:nvSpPr>
          <p:cNvPr id="5" name="Date Placeholder 4"/>
          <p:cNvSpPr>
            <a:spLocks noGrp="1"/>
          </p:cNvSpPr>
          <p:nvPr>
            <p:ph type="dt" sz="half" idx="10"/>
          </p:nvPr>
        </p:nvSpPr>
        <p:spPr/>
        <p:txBody>
          <a:bodyPr/>
          <a:lstStyle/>
          <a:p>
            <a:r>
              <a:rPr lang="nl-BE" smtClean="0"/>
              <a:t>11 september 2018</a:t>
            </a:r>
            <a:endParaRPr lang="nl-BE" dirty="0"/>
          </a:p>
        </p:txBody>
      </p:sp>
      <p:sp>
        <p:nvSpPr>
          <p:cNvPr id="6" name="Footer Placeholder 5"/>
          <p:cNvSpPr>
            <a:spLocks noGrp="1"/>
          </p:cNvSpPr>
          <p:nvPr>
            <p:ph type="ftr" sz="quarter" idx="11"/>
          </p:nvPr>
        </p:nvSpPr>
        <p:spPr/>
        <p:txBody>
          <a:bodyPr/>
          <a:lstStyle/>
          <a:p>
            <a:r>
              <a:rPr lang="nl-BE" smtClean="0"/>
              <a:t>Rapportering over het boekjaar 2017</a:t>
            </a:r>
            <a:endParaRPr lang="nl-B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092998" cy="4231024"/>
          </a:xfrm>
        </p:spPr>
        <p:txBody>
          <a:bodyPr/>
          <a:lstStyle/>
          <a:p>
            <a:pPr marL="0" indent="0">
              <a:buNone/>
            </a:pPr>
            <a:r>
              <a:rPr lang="nl-BE"/>
              <a:t>Eerste </a:t>
            </a:r>
            <a:r>
              <a:rPr lang="nl-BE" smtClean="0"/>
              <a:t>pijler</a:t>
            </a:r>
          </a:p>
          <a:p>
            <a:r>
              <a:rPr lang="nl-BE" sz="2400" smtClean="0"/>
              <a:t>Aantal rapporterende IBP's: 5</a:t>
            </a:r>
          </a:p>
          <a:p>
            <a:r>
              <a:rPr lang="nl-BE" sz="2400" smtClean="0"/>
              <a:t>Balanstotaal: 3,1 mia €</a:t>
            </a:r>
          </a:p>
          <a:p>
            <a:r>
              <a:rPr lang="nl-BE" sz="2400" smtClean="0"/>
              <a:t>Technische voorzieningen: 2,3 mia €</a:t>
            </a:r>
          </a:p>
          <a:p>
            <a:r>
              <a:rPr lang="nl-BE" sz="2400" smtClean="0"/>
              <a:t>Aantal deelnemers: 15.000</a:t>
            </a:r>
          </a:p>
          <a:p>
            <a:r>
              <a:rPr lang="nl-BE" sz="2400" smtClean="0"/>
              <a:t>Dekkingsgraad LTV + marge: 132 %</a:t>
            </a:r>
          </a:p>
        </p:txBody>
      </p:sp>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a:xfrm>
            <a:off x="792166" y="185738"/>
            <a:ext cx="8100313" cy="990132"/>
          </a:xfrm>
        </p:spPr>
        <p:txBody>
          <a:bodyPr/>
          <a:lstStyle/>
          <a:p>
            <a:r>
              <a:rPr lang="nl-BE" sz="3200"/>
              <a:t>Peer groups in functie van pijler en</a:t>
            </a:r>
            <a:r>
              <a:rPr lang="nl-BE" sz="3200" smtClean="0"/>
              <a:t> inrichter</a:t>
            </a:r>
            <a:endParaRPr lang="nl-BE" sz="3200"/>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20</a:t>
            </a:fld>
            <a:endParaRPr lang="nl-B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0316" y="1484784"/>
            <a:ext cx="7524576" cy="4231024"/>
          </a:xfrm>
        </p:spPr>
        <p:txBody>
          <a:bodyPr/>
          <a:lstStyle/>
          <a:p>
            <a:pPr marL="0" indent="0">
              <a:buNone/>
            </a:pPr>
            <a:r>
              <a:rPr lang="nl-BE"/>
              <a:t>Tweede pijler (totaal</a:t>
            </a:r>
            <a:r>
              <a:rPr lang="nl-BE" smtClean="0"/>
              <a:t>)</a:t>
            </a:r>
            <a:endParaRPr lang="nl-BE"/>
          </a:p>
          <a:p>
            <a:r>
              <a:rPr lang="nl-BE" sz="2400" smtClean="0"/>
              <a:t>Aantal rapporterende IBP's: 197</a:t>
            </a:r>
          </a:p>
          <a:p>
            <a:r>
              <a:rPr lang="nl-BE" sz="2400" smtClean="0"/>
              <a:t>Balanstotaal: 32 mia €</a:t>
            </a:r>
          </a:p>
          <a:p>
            <a:r>
              <a:rPr lang="nl-BE" sz="2400" smtClean="0"/>
              <a:t>Technische voorzieningen: 25,3 mia €</a:t>
            </a:r>
          </a:p>
          <a:p>
            <a:r>
              <a:rPr lang="nl-BE" sz="2400" smtClean="0"/>
              <a:t>Aantal deelnemers: 1,72 mio </a:t>
            </a:r>
          </a:p>
          <a:p>
            <a:r>
              <a:rPr lang="nl-BE" sz="2400" smtClean="0"/>
              <a:t>Dekkingsgraad KTV + marge: 145%</a:t>
            </a:r>
          </a:p>
          <a:p>
            <a:r>
              <a:rPr lang="nl-BE" sz="2400" smtClean="0"/>
              <a:t>Dekkingsgraad LTV + marge: 123 %</a:t>
            </a:r>
          </a:p>
        </p:txBody>
      </p:sp>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sz="3200"/>
              <a:t>Peer groups in functie van pijler en</a:t>
            </a:r>
            <a:r>
              <a:rPr lang="nl-BE" sz="3200" smtClean="0"/>
              <a:t> </a:t>
            </a:r>
            <a:r>
              <a:rPr lang="nl-BE" sz="3200"/>
              <a:t>inrichter</a:t>
            </a:r>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21</a:t>
            </a:fld>
            <a:endParaRPr lang="nl-B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6660950" cy="4231024"/>
          </a:xfrm>
        </p:spPr>
        <p:txBody>
          <a:bodyPr/>
          <a:lstStyle/>
          <a:p>
            <a:pPr marL="0" indent="0">
              <a:buNone/>
            </a:pPr>
            <a:r>
              <a:rPr lang="nl-BE"/>
              <a:t>Tweede pijler: sectorfondsen</a:t>
            </a:r>
          </a:p>
          <a:p>
            <a:r>
              <a:rPr lang="nl-BE" sz="2400" smtClean="0"/>
              <a:t>Aantal rapporterende IBP's: 11 </a:t>
            </a:r>
          </a:p>
          <a:p>
            <a:r>
              <a:rPr lang="nl-BE" sz="2400" smtClean="0"/>
              <a:t>Balanstotaal: 5 mia €</a:t>
            </a:r>
          </a:p>
          <a:p>
            <a:r>
              <a:rPr lang="nl-BE" sz="2400" smtClean="0"/>
              <a:t>Technische voorzieningen: 3,3 mia €</a:t>
            </a:r>
          </a:p>
          <a:p>
            <a:r>
              <a:rPr lang="nl-BE" sz="2400" smtClean="0"/>
              <a:t>Aantal deelnemers: 1,29 mio </a:t>
            </a:r>
          </a:p>
          <a:p>
            <a:r>
              <a:rPr lang="nl-BE" sz="2400" smtClean="0"/>
              <a:t>Dekkingsgraad KTV + marge: 162 %</a:t>
            </a:r>
          </a:p>
          <a:p>
            <a:r>
              <a:rPr lang="nl-BE" sz="2400" smtClean="0"/>
              <a:t>Dekkingsgraad LTV + marge: 148 %</a:t>
            </a:r>
          </a:p>
        </p:txBody>
      </p:sp>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22</a:t>
            </a:fld>
            <a:endParaRPr lang="nl-B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571438"/>
            <a:ext cx="7380560" cy="4231024"/>
          </a:xfrm>
        </p:spPr>
        <p:txBody>
          <a:bodyPr/>
          <a:lstStyle/>
          <a:p>
            <a:pPr marL="0" indent="0">
              <a:buNone/>
            </a:pPr>
            <a:r>
              <a:rPr lang="nl-BE"/>
              <a:t>Tweede pijler: </a:t>
            </a:r>
            <a:r>
              <a:rPr lang="nl-BE" smtClean="0"/>
              <a:t>multi-werkgevers met economische band</a:t>
            </a:r>
            <a:endParaRPr lang="nl-BE"/>
          </a:p>
          <a:p>
            <a:r>
              <a:rPr lang="nl-BE" sz="2400" smtClean="0"/>
              <a:t>Aantal rapporterende IBP's: 107 </a:t>
            </a:r>
          </a:p>
          <a:p>
            <a:r>
              <a:rPr lang="nl-BE" sz="2400" smtClean="0"/>
              <a:t>Balanstotaal: 22,1 mia €</a:t>
            </a:r>
          </a:p>
          <a:p>
            <a:r>
              <a:rPr lang="nl-BE" sz="2400" smtClean="0"/>
              <a:t>Technische voorzieningen: 17,7 mia €</a:t>
            </a:r>
          </a:p>
          <a:p>
            <a:r>
              <a:rPr lang="nl-BE" sz="2400" smtClean="0"/>
              <a:t>Aantal deelnemers: 312.000 </a:t>
            </a:r>
          </a:p>
          <a:p>
            <a:r>
              <a:rPr lang="nl-BE" sz="2400" smtClean="0"/>
              <a:t>Dekkingsgraad KTV + marge: 141 %</a:t>
            </a:r>
          </a:p>
          <a:p>
            <a:r>
              <a:rPr lang="nl-BE" sz="2400" smtClean="0"/>
              <a:t>Dekkingsgraad LTV + marge: 122 %</a:t>
            </a:r>
          </a:p>
        </p:txBody>
      </p:sp>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23</a:t>
            </a:fld>
            <a:endParaRPr lang="nl-B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571438"/>
            <a:ext cx="7380560" cy="4231024"/>
          </a:xfrm>
        </p:spPr>
        <p:txBody>
          <a:bodyPr/>
          <a:lstStyle/>
          <a:p>
            <a:pPr marL="0" indent="0">
              <a:buNone/>
            </a:pPr>
            <a:r>
              <a:rPr lang="nl-BE"/>
              <a:t>Tweede pijler: </a:t>
            </a:r>
            <a:r>
              <a:rPr lang="nl-BE" smtClean="0"/>
              <a:t>multi-werkgevers zonder economische band</a:t>
            </a:r>
            <a:endParaRPr lang="nl-BE"/>
          </a:p>
          <a:p>
            <a:r>
              <a:rPr lang="nl-BE" sz="2400" smtClean="0"/>
              <a:t>Aantal rapporterende IBP's: 6 </a:t>
            </a:r>
          </a:p>
          <a:p>
            <a:r>
              <a:rPr lang="nl-BE" sz="2400" smtClean="0"/>
              <a:t>Balanstotaal: 476 mio €</a:t>
            </a:r>
          </a:p>
          <a:p>
            <a:r>
              <a:rPr lang="nl-BE" sz="2400" smtClean="0"/>
              <a:t>Technische voorzieningen: 417 mio €</a:t>
            </a:r>
          </a:p>
          <a:p>
            <a:r>
              <a:rPr lang="nl-BE" sz="2400" smtClean="0"/>
              <a:t>Aantal deelnemers: 9.100 </a:t>
            </a:r>
          </a:p>
          <a:p>
            <a:r>
              <a:rPr lang="nl-BE" sz="2400" smtClean="0"/>
              <a:t>Dekkingsgraad KTV + marge: 126 %</a:t>
            </a:r>
          </a:p>
          <a:p>
            <a:r>
              <a:rPr lang="nl-BE" sz="2400" smtClean="0"/>
              <a:t>Dekkingsgraad LTV + marge: 112 %</a:t>
            </a:r>
          </a:p>
        </p:txBody>
      </p:sp>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24</a:t>
            </a:fld>
            <a:endParaRPr lang="nl-BE" dirty="0"/>
          </a:p>
        </p:txBody>
      </p:sp>
    </p:spTree>
    <p:extLst>
      <p:ext uri="{BB962C8B-B14F-4D97-AF65-F5344CB8AC3E}">
        <p14:creationId xmlns:p14="http://schemas.microsoft.com/office/powerpoint/2010/main" val="4288488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25</a:t>
            </a:fld>
            <a:endParaRPr lang="nl-BE" dirty="0"/>
          </a:p>
        </p:txBody>
      </p:sp>
      <p:sp>
        <p:nvSpPr>
          <p:cNvPr id="11" name="Content Placeholder 1"/>
          <p:cNvSpPr>
            <a:spLocks noGrp="1"/>
          </p:cNvSpPr>
          <p:nvPr>
            <p:ph idx="1"/>
          </p:nvPr>
        </p:nvSpPr>
        <p:spPr>
          <a:xfrm>
            <a:off x="791371" y="1581931"/>
            <a:ext cx="6732958" cy="4231024"/>
          </a:xfrm>
        </p:spPr>
        <p:txBody>
          <a:bodyPr/>
          <a:lstStyle/>
          <a:p>
            <a:pPr marL="0" indent="0">
              <a:buNone/>
            </a:pPr>
            <a:r>
              <a:rPr lang="nl-BE"/>
              <a:t>Tweede pijler: mono-werkgevers</a:t>
            </a:r>
          </a:p>
          <a:p>
            <a:r>
              <a:rPr lang="nl-BE" sz="2400" smtClean="0"/>
              <a:t>Aantal rapporterende IBP's: 63 </a:t>
            </a:r>
          </a:p>
          <a:p>
            <a:r>
              <a:rPr lang="nl-BE" sz="2400" smtClean="0"/>
              <a:t>Balanstotaal: 2,4 mia €</a:t>
            </a:r>
          </a:p>
          <a:p>
            <a:r>
              <a:rPr lang="nl-BE" sz="2400" smtClean="0"/>
              <a:t>Technische voorzieningen: 2,1 mia €</a:t>
            </a:r>
          </a:p>
          <a:p>
            <a:r>
              <a:rPr lang="nl-BE" sz="2400" smtClean="0"/>
              <a:t>Aantal deelnemers: 71.000 </a:t>
            </a:r>
          </a:p>
          <a:p>
            <a:r>
              <a:rPr lang="nl-BE" sz="2400" smtClean="0"/>
              <a:t>Dekkingsgraad KTV + marge: 131 %</a:t>
            </a:r>
          </a:p>
          <a:p>
            <a:r>
              <a:rPr lang="nl-BE" sz="2400" smtClean="0"/>
              <a:t>Dekkingsgraad LTV + marge: 108 %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020990" cy="4231024"/>
          </a:xfrm>
        </p:spPr>
        <p:txBody>
          <a:bodyPr/>
          <a:lstStyle/>
          <a:p>
            <a:pPr marL="0" indent="0">
              <a:buNone/>
            </a:pPr>
            <a:r>
              <a:rPr lang="nl-BE"/>
              <a:t>Tweede pijler: zelfstandigen</a:t>
            </a:r>
          </a:p>
          <a:p>
            <a:r>
              <a:rPr lang="nl-BE" sz="2400" smtClean="0"/>
              <a:t>Aantal rapporterende IBP's: 3 </a:t>
            </a:r>
          </a:p>
          <a:p>
            <a:r>
              <a:rPr lang="nl-BE" sz="2400" smtClean="0"/>
              <a:t>Balanstotaal: 2,1 mia €</a:t>
            </a:r>
          </a:p>
          <a:p>
            <a:r>
              <a:rPr lang="nl-BE" sz="2400" smtClean="0"/>
              <a:t>Technische voorzieningen: 1,8 mia €</a:t>
            </a:r>
          </a:p>
          <a:p>
            <a:r>
              <a:rPr lang="nl-BE" sz="2400" smtClean="0"/>
              <a:t>Aantal deelnemers: 33.000 </a:t>
            </a:r>
          </a:p>
          <a:p>
            <a:r>
              <a:rPr lang="nl-BE" sz="2400" smtClean="0"/>
              <a:t>Dekkingsgraad KTV + marge: 190 %</a:t>
            </a:r>
          </a:p>
          <a:p>
            <a:r>
              <a:rPr lang="nl-BE" sz="2400" smtClean="0"/>
              <a:t>Dekkingsgraad LTV + marge: 109 %</a:t>
            </a:r>
            <a:endParaRPr lang="nl-BE" sz="2400"/>
          </a:p>
        </p:txBody>
      </p:sp>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26</a:t>
            </a:fld>
            <a:endParaRPr lang="nl-B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9" name="Footer Placeholder 8"/>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27</a:t>
            </a:fld>
            <a:endParaRPr lang="nl-BE" dirty="0"/>
          </a:p>
        </p:txBody>
      </p:sp>
      <p:graphicFrame>
        <p:nvGraphicFramePr>
          <p:cNvPr id="8" name="Chart 7"/>
          <p:cNvGraphicFramePr>
            <a:graphicFrameLocks/>
          </p:cNvGraphicFramePr>
          <p:nvPr>
            <p:extLst>
              <p:ext uri="{D42A27DB-BD31-4B8C-83A1-F6EECF244321}">
                <p14:modId xmlns:p14="http://schemas.microsoft.com/office/powerpoint/2010/main" val="3058113945"/>
              </p:ext>
            </p:extLst>
          </p:nvPr>
        </p:nvGraphicFramePr>
        <p:xfrm>
          <a:off x="791370" y="1412776"/>
          <a:ext cx="7920830" cy="46085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9" name="Footer Placeholder 8"/>
          <p:cNvSpPr>
            <a:spLocks noGrp="1"/>
          </p:cNvSpPr>
          <p:nvPr>
            <p:ph type="ftr" sz="quarter" idx="11"/>
          </p:nvPr>
        </p:nvSpPr>
        <p:spPr/>
        <p:txBody>
          <a:bodyPr/>
          <a:lstStyle/>
          <a:p>
            <a:r>
              <a:rPr lang="nl-BE" smtClean="0"/>
              <a:t>Rapportering over het boekjaar 2017</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28</a:t>
            </a:fld>
            <a:endParaRPr lang="nl-BE" dirty="0"/>
          </a:p>
        </p:txBody>
      </p:sp>
      <p:graphicFrame>
        <p:nvGraphicFramePr>
          <p:cNvPr id="7" name="Chart 6"/>
          <p:cNvGraphicFramePr>
            <a:graphicFrameLocks/>
          </p:cNvGraphicFramePr>
          <p:nvPr>
            <p:extLst>
              <p:ext uri="{D42A27DB-BD31-4B8C-83A1-F6EECF244321}">
                <p14:modId xmlns:p14="http://schemas.microsoft.com/office/powerpoint/2010/main" val="56935988"/>
              </p:ext>
            </p:extLst>
          </p:nvPr>
        </p:nvGraphicFramePr>
        <p:xfrm>
          <a:off x="791370" y="1628800"/>
          <a:ext cx="7920830" cy="40324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9" name="Footer Placeholder 8"/>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29</a:t>
            </a:fld>
            <a:endParaRPr lang="nl-BE" dirty="0"/>
          </a:p>
        </p:txBody>
      </p:sp>
      <p:graphicFrame>
        <p:nvGraphicFramePr>
          <p:cNvPr id="10" name="Chart 9"/>
          <p:cNvGraphicFramePr>
            <a:graphicFrameLocks/>
          </p:cNvGraphicFramePr>
          <p:nvPr>
            <p:extLst>
              <p:ext uri="{D42A27DB-BD31-4B8C-83A1-F6EECF244321}">
                <p14:modId xmlns:p14="http://schemas.microsoft.com/office/powerpoint/2010/main" val="1931339898"/>
              </p:ext>
            </p:extLst>
          </p:nvPr>
        </p:nvGraphicFramePr>
        <p:xfrm>
          <a:off x="791370" y="1484784"/>
          <a:ext cx="7920830" cy="43924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ts val="2000"/>
              </a:lnSpc>
            </a:pPr>
            <a:r>
              <a:rPr lang="nl-BE" sz="2000" smtClean="0"/>
              <a:t>De sector van de IBP's blijft een zeer heterogene sector</a:t>
            </a:r>
          </a:p>
          <a:p>
            <a:pPr>
              <a:lnSpc>
                <a:spcPts val="2000"/>
              </a:lnSpc>
              <a:spcBef>
                <a:spcPts val="1200"/>
              </a:spcBef>
            </a:pPr>
            <a:r>
              <a:rPr lang="nl-BE" sz="2000" smtClean="0"/>
              <a:t>Eind 2017 waren er 201 rapporterende IBP’s (waaronder 8 in vereffening of vereffend)</a:t>
            </a:r>
          </a:p>
          <a:p>
            <a:pPr>
              <a:lnSpc>
                <a:spcPts val="2000"/>
              </a:lnSpc>
              <a:spcBef>
                <a:spcPts val="1200"/>
              </a:spcBef>
            </a:pPr>
            <a:r>
              <a:rPr lang="nl-BE" sz="2000" smtClean="0"/>
              <a:t>Het balanstotaal (35,1 mia €) is, voornamelijk omwille van de overdracht vanuit pensioeninstellingen van buiten de Belgische IBP-sector, gestegen</a:t>
            </a:r>
            <a:r>
              <a:rPr lang="nl-BE" sz="2000" smtClean="0">
                <a:solidFill>
                  <a:srgbClr val="00B0F0"/>
                </a:solidFill>
              </a:rPr>
              <a:t> </a:t>
            </a:r>
            <a:r>
              <a:rPr lang="nl-BE" sz="2000" smtClean="0"/>
              <a:t>met 18</a:t>
            </a:r>
            <a:r>
              <a:rPr lang="nl-BE" sz="2000"/>
              <a:t> </a:t>
            </a:r>
            <a:r>
              <a:rPr lang="nl-BE" sz="2000" smtClean="0"/>
              <a:t>%. De stijging van de technische voorzieningen, onder meer door de verdere daling van de gemiddelde actualisatievoet (van 3,5 % naar 3,25 %), leidt tot een lichte daling van de dekkingsgraad. Desondanks is er nog steeds een ruime financiering van de technische voorzieningen. Het gemiddelde rendement bedraagt 5,3 % in 2017</a:t>
            </a:r>
          </a:p>
          <a:p>
            <a:pPr>
              <a:lnSpc>
                <a:spcPts val="2000"/>
              </a:lnSpc>
              <a:spcBef>
                <a:spcPts val="1200"/>
              </a:spcBef>
            </a:pPr>
            <a:r>
              <a:rPr lang="nl-BE" sz="2000" smtClean="0"/>
              <a:t>Balanstotaal van IBP’s die (ook) grensoverschrijdende activiteiten uitoefenen stijgt verder tot 8,9 mia €</a:t>
            </a:r>
            <a:endParaRPr lang="nl-BE" sz="2000"/>
          </a:p>
          <a:p>
            <a:pPr>
              <a:lnSpc>
                <a:spcPts val="2000"/>
              </a:lnSpc>
              <a:spcBef>
                <a:spcPts val="1200"/>
              </a:spcBef>
            </a:pPr>
            <a:r>
              <a:rPr lang="nl-BE" sz="2000" smtClean="0"/>
              <a:t>Aantal deelnemers stijgt met 3,6 % tot 1.734.315. 22% van deze stijging doet zich voor bij IBP’s met ook grensoverschrijdende activiteiten</a:t>
            </a:r>
          </a:p>
        </p:txBody>
      </p:sp>
      <p:sp>
        <p:nvSpPr>
          <p:cNvPr id="10" name="Tijdelijke aanduiding voor datum 9"/>
          <p:cNvSpPr>
            <a:spLocks noGrp="1"/>
          </p:cNvSpPr>
          <p:nvPr>
            <p:ph type="dt" sz="half" idx="10"/>
          </p:nvPr>
        </p:nvSpPr>
        <p:spPr/>
        <p:txBody>
          <a:bodyPr/>
          <a:lstStyle/>
          <a:p>
            <a:r>
              <a:rPr lang="nl-BE" smtClean="0"/>
              <a:t>11 september 2018</a:t>
            </a:r>
            <a:endParaRPr lang="nl-BE" dirty="0"/>
          </a:p>
        </p:txBody>
      </p:sp>
      <p:sp>
        <p:nvSpPr>
          <p:cNvPr id="5" name="Title 4"/>
          <p:cNvSpPr>
            <a:spLocks noGrp="1"/>
          </p:cNvSpPr>
          <p:nvPr>
            <p:ph type="title"/>
          </p:nvPr>
        </p:nvSpPr>
        <p:spPr/>
        <p:txBody>
          <a:bodyPr/>
          <a:lstStyle/>
          <a:p>
            <a:r>
              <a:rPr lang="nl-BE" smtClean="0"/>
              <a:t>Executive summary</a:t>
            </a:r>
            <a:endParaRPr lang="nl-BE" dirty="0"/>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a:t>
            </a:fld>
            <a:endParaRPr lang="nl-BE" dirty="0"/>
          </a:p>
        </p:txBody>
      </p:sp>
    </p:spTree>
    <p:extLst>
      <p:ext uri="{BB962C8B-B14F-4D97-AF65-F5344CB8AC3E}">
        <p14:creationId xmlns:p14="http://schemas.microsoft.com/office/powerpoint/2010/main" val="162274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9" name="Footer Placeholder 8"/>
          <p:cNvSpPr>
            <a:spLocks noGrp="1"/>
          </p:cNvSpPr>
          <p:nvPr>
            <p:ph type="ftr" sz="quarter" idx="11"/>
          </p:nvPr>
        </p:nvSpPr>
        <p:spPr/>
        <p:txBody>
          <a:bodyPr/>
          <a:lstStyle/>
          <a:p>
            <a:r>
              <a:rPr lang="nl-BE" smtClean="0"/>
              <a:t>Rapportering over het boekjaar 2017</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30</a:t>
            </a:fld>
            <a:endParaRPr lang="nl-BE" dirty="0"/>
          </a:p>
        </p:txBody>
      </p:sp>
      <p:graphicFrame>
        <p:nvGraphicFramePr>
          <p:cNvPr id="7" name="Chart 6"/>
          <p:cNvGraphicFramePr>
            <a:graphicFrameLocks/>
          </p:cNvGraphicFramePr>
          <p:nvPr>
            <p:extLst>
              <p:ext uri="{D42A27DB-BD31-4B8C-83A1-F6EECF244321}">
                <p14:modId xmlns:p14="http://schemas.microsoft.com/office/powerpoint/2010/main" val="374976141"/>
              </p:ext>
            </p:extLst>
          </p:nvPr>
        </p:nvGraphicFramePr>
        <p:xfrm>
          <a:off x="791370" y="1412776"/>
          <a:ext cx="7920830" cy="45365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370" y="1582335"/>
            <a:ext cx="7895433" cy="4231024"/>
          </a:xfrm>
        </p:spPr>
        <p:txBody>
          <a:bodyPr/>
          <a:lstStyle/>
          <a:p>
            <a:r>
              <a:rPr lang="nl-BE" smtClean="0"/>
              <a:t>Peer groups in functie van het type van de pensioentoezegging</a:t>
            </a:r>
          </a:p>
          <a:p>
            <a:pPr lvl="1"/>
            <a:endParaRPr lang="nl-BE" smtClean="0"/>
          </a:p>
          <a:p>
            <a:pPr lvl="1"/>
            <a:r>
              <a:rPr lang="nl-BE" smtClean="0"/>
              <a:t>IBP's met minstens één plan met één of andere vorm van beloofd rendement</a:t>
            </a:r>
          </a:p>
          <a:p>
            <a:pPr lvl="1">
              <a:spcBef>
                <a:spcPts val="1200"/>
              </a:spcBef>
            </a:pPr>
            <a:r>
              <a:rPr lang="nl-BE" smtClean="0"/>
              <a:t>IBP's met uitsluitend DC-plannen zonder tarief</a:t>
            </a:r>
          </a:p>
        </p:txBody>
      </p:sp>
      <p:sp>
        <p:nvSpPr>
          <p:cNvPr id="9" name="Date Placeholder 2"/>
          <p:cNvSpPr>
            <a:spLocks noGrp="1"/>
          </p:cNvSpPr>
          <p:nvPr>
            <p:ph type="dt" sz="half" idx="10"/>
          </p:nvPr>
        </p:nvSpPr>
        <p:spPr/>
        <p:txBody>
          <a:bodyPr/>
          <a:lstStyle/>
          <a:p>
            <a:r>
              <a:rPr lang="nl-BE" smtClean="0"/>
              <a:t>11 september 2018</a:t>
            </a:r>
            <a:endParaRPr lang="nl-BE" dirty="0"/>
          </a:p>
        </p:txBody>
      </p:sp>
      <p:sp>
        <p:nvSpPr>
          <p:cNvPr id="2" name="Title 1"/>
          <p:cNvSpPr>
            <a:spLocks noGrp="1"/>
          </p:cNvSpPr>
          <p:nvPr>
            <p:ph type="title"/>
          </p:nvPr>
        </p:nvSpPr>
        <p:spPr/>
        <p:txBody>
          <a:bodyPr/>
          <a:lstStyle/>
          <a:p>
            <a:r>
              <a:rPr lang="nl-BE" smtClean="0"/>
              <a:t>Sector</a:t>
            </a:r>
            <a:endParaRPr lang="nl-BE"/>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31</a:t>
            </a:fld>
            <a:endParaRPr lang="nl-B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772816"/>
            <a:ext cx="7753481" cy="4231024"/>
          </a:xfrm>
        </p:spPr>
        <p:txBody>
          <a:bodyPr/>
          <a:lstStyle/>
          <a:p>
            <a:pPr marL="0" indent="0">
              <a:buNone/>
            </a:pPr>
            <a:r>
              <a:rPr lang="nl-BE"/>
              <a:t>IBP's met minstens één plan met één of andere vorm van beloofd rendement</a:t>
            </a:r>
          </a:p>
          <a:p>
            <a:pPr>
              <a:lnSpc>
                <a:spcPts val="2100"/>
              </a:lnSpc>
            </a:pPr>
            <a:endParaRPr lang="nl-BE" sz="2400" smtClean="0"/>
          </a:p>
          <a:p>
            <a:pPr>
              <a:lnSpc>
                <a:spcPts val="2500"/>
              </a:lnSpc>
            </a:pPr>
            <a:r>
              <a:rPr lang="nl-BE" sz="2400" smtClean="0"/>
              <a:t>Aantal rapporterende IBP's: 170 </a:t>
            </a:r>
          </a:p>
          <a:p>
            <a:pPr>
              <a:lnSpc>
                <a:spcPts val="2500"/>
              </a:lnSpc>
            </a:pPr>
            <a:r>
              <a:rPr lang="nl-BE" sz="2400" smtClean="0"/>
              <a:t>Balanstotaal: 33,3 mia €</a:t>
            </a:r>
          </a:p>
          <a:p>
            <a:pPr>
              <a:lnSpc>
                <a:spcPts val="2500"/>
              </a:lnSpc>
            </a:pPr>
            <a:r>
              <a:rPr lang="nl-BE" sz="2400" smtClean="0"/>
              <a:t>Technische voorzieningen: 26 mia €</a:t>
            </a:r>
          </a:p>
          <a:p>
            <a:pPr>
              <a:lnSpc>
                <a:spcPts val="2500"/>
              </a:lnSpc>
            </a:pPr>
            <a:r>
              <a:rPr lang="nl-BE" sz="2400" smtClean="0"/>
              <a:t>Aantal deelnemers: 991.000</a:t>
            </a:r>
          </a:p>
          <a:p>
            <a:pPr>
              <a:lnSpc>
                <a:spcPts val="2500"/>
              </a:lnSpc>
            </a:pPr>
            <a:r>
              <a:rPr lang="nl-BE" sz="2400" smtClean="0"/>
              <a:t>Dekkingsgraad KTV + marge: 151 %</a:t>
            </a:r>
          </a:p>
          <a:p>
            <a:pPr>
              <a:lnSpc>
                <a:spcPts val="2500"/>
              </a:lnSpc>
            </a:pPr>
            <a:r>
              <a:rPr lang="nl-BE" sz="2400" smtClean="0"/>
              <a:t>Dekkingsgraad LTV + marge: 125 %</a:t>
            </a:r>
            <a:endParaRPr lang="nl-BE" sz="2400"/>
          </a:p>
        </p:txBody>
      </p:sp>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a:xfrm>
            <a:off x="791370" y="404664"/>
            <a:ext cx="7894636" cy="990132"/>
          </a:xfrm>
        </p:spPr>
        <p:txBody>
          <a:bodyPr/>
          <a:lstStyle/>
          <a:p>
            <a:r>
              <a:rPr lang="nl-BE"/>
              <a:t>Peer groups in functie van het type van de </a:t>
            </a:r>
            <a:r>
              <a:rPr lang="nl-BE" smtClean="0"/>
              <a:t>pensioentoezegging</a:t>
            </a:r>
            <a:endParaRPr lang="nl-BE"/>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32</a:t>
            </a:fld>
            <a:endParaRPr lang="nl-B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748757"/>
            <a:ext cx="8255001" cy="4231024"/>
          </a:xfrm>
        </p:spPr>
        <p:txBody>
          <a:bodyPr/>
          <a:lstStyle/>
          <a:p>
            <a:pPr marL="0" indent="0">
              <a:buNone/>
            </a:pPr>
            <a:r>
              <a:rPr lang="nl-BE"/>
              <a:t>IBP's met uitsluitend DC-plannen zonder </a:t>
            </a:r>
            <a:r>
              <a:rPr lang="nl-BE" smtClean="0"/>
              <a:t>tarief</a:t>
            </a:r>
          </a:p>
          <a:p>
            <a:r>
              <a:rPr lang="nl-BE" sz="2400"/>
              <a:t>Aantal rapporterende IBP's: </a:t>
            </a:r>
            <a:r>
              <a:rPr lang="nl-BE" sz="2400" smtClean="0"/>
              <a:t>31 </a:t>
            </a:r>
            <a:endParaRPr lang="nl-BE" sz="2400"/>
          </a:p>
          <a:p>
            <a:r>
              <a:rPr lang="nl-BE" sz="2400" smtClean="0"/>
              <a:t>Balanstotaal: 1,9 mia €</a:t>
            </a:r>
          </a:p>
          <a:p>
            <a:r>
              <a:rPr lang="nl-BE" sz="2400" smtClean="0"/>
              <a:t>Technische voorzieningen: 1,7 mia €</a:t>
            </a:r>
          </a:p>
          <a:p>
            <a:r>
              <a:rPr lang="nl-BE" sz="2400" smtClean="0"/>
              <a:t>Aantal deelnemers: 743.000</a:t>
            </a:r>
          </a:p>
          <a:p>
            <a:r>
              <a:rPr lang="nl-BE" sz="2400" smtClean="0"/>
              <a:t>Dekkingsgraad KTV + marge: 110 %</a:t>
            </a:r>
          </a:p>
          <a:p>
            <a:r>
              <a:rPr lang="nl-BE" sz="2400" smtClean="0"/>
              <a:t>Dekkingsgraad LTV + marge: 109 %</a:t>
            </a:r>
            <a:endParaRPr lang="nl-BE" sz="2400"/>
          </a:p>
        </p:txBody>
      </p:sp>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a:xfrm>
            <a:off x="683568" y="470106"/>
            <a:ext cx="7894636" cy="990132"/>
          </a:xfrm>
        </p:spPr>
        <p:txBody>
          <a:bodyPr/>
          <a:lstStyle/>
          <a:p>
            <a:r>
              <a:rPr lang="nl-BE"/>
              <a:t>Peer groups in functie van het type van de pensioentoezegging</a:t>
            </a:r>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33</a:t>
            </a:fld>
            <a:endParaRPr lang="nl-B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a:t>Peer groups in functie van het type van de </a:t>
            </a:r>
            <a:r>
              <a:rPr lang="nl-BE" smtClean="0"/>
              <a:t>pensioentoezegging</a:t>
            </a:r>
            <a:endParaRPr lang="nl-BE"/>
          </a:p>
        </p:txBody>
      </p:sp>
      <p:sp>
        <p:nvSpPr>
          <p:cNvPr id="9" name="Footer Placeholder 8"/>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34</a:t>
            </a:fld>
            <a:endParaRPr lang="nl-BE" dirty="0"/>
          </a:p>
        </p:txBody>
      </p:sp>
      <p:graphicFrame>
        <p:nvGraphicFramePr>
          <p:cNvPr id="10" name="Chart 9"/>
          <p:cNvGraphicFramePr>
            <a:graphicFrameLocks/>
          </p:cNvGraphicFramePr>
          <p:nvPr>
            <p:extLst>
              <p:ext uri="{D42A27DB-BD31-4B8C-83A1-F6EECF244321}">
                <p14:modId xmlns:p14="http://schemas.microsoft.com/office/powerpoint/2010/main" val="2295637936"/>
              </p:ext>
            </p:extLst>
          </p:nvPr>
        </p:nvGraphicFramePr>
        <p:xfrm>
          <a:off x="791370" y="1412776"/>
          <a:ext cx="792083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7422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a:t>Peer groups in functie van het type van de </a:t>
            </a:r>
            <a:r>
              <a:rPr lang="nl-BE" smtClean="0"/>
              <a:t>pensioentoezegging</a:t>
            </a:r>
            <a:endParaRPr lang="nl-BE"/>
          </a:p>
        </p:txBody>
      </p:sp>
      <p:sp>
        <p:nvSpPr>
          <p:cNvPr id="9" name="Footer Placeholder 8"/>
          <p:cNvSpPr>
            <a:spLocks noGrp="1"/>
          </p:cNvSpPr>
          <p:nvPr>
            <p:ph type="ftr" sz="quarter" idx="11"/>
          </p:nvPr>
        </p:nvSpPr>
        <p:spPr/>
        <p:txBody>
          <a:bodyPr/>
          <a:lstStyle/>
          <a:p>
            <a:r>
              <a:rPr lang="nl-BE" smtClean="0"/>
              <a:t>Rapportering over het boekjaar 2017</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35</a:t>
            </a:fld>
            <a:endParaRPr lang="nl-BE" dirty="0"/>
          </a:p>
        </p:txBody>
      </p:sp>
      <p:graphicFrame>
        <p:nvGraphicFramePr>
          <p:cNvPr id="7" name="Chart 6"/>
          <p:cNvGraphicFramePr>
            <a:graphicFrameLocks/>
          </p:cNvGraphicFramePr>
          <p:nvPr>
            <p:extLst>
              <p:ext uri="{D42A27DB-BD31-4B8C-83A1-F6EECF244321}">
                <p14:modId xmlns:p14="http://schemas.microsoft.com/office/powerpoint/2010/main" val="2224098368"/>
              </p:ext>
            </p:extLst>
          </p:nvPr>
        </p:nvGraphicFramePr>
        <p:xfrm>
          <a:off x="791370" y="1484784"/>
          <a:ext cx="7920830"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6570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a:t>Peer groups in functie van het type van de </a:t>
            </a:r>
            <a:r>
              <a:rPr lang="nl-BE" smtClean="0"/>
              <a:t>pensioentoezegging</a:t>
            </a:r>
            <a:endParaRPr lang="nl-BE"/>
          </a:p>
        </p:txBody>
      </p:sp>
      <p:sp>
        <p:nvSpPr>
          <p:cNvPr id="9" name="Footer Placeholder 8"/>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36</a:t>
            </a:fld>
            <a:endParaRPr lang="nl-BE" dirty="0"/>
          </a:p>
        </p:txBody>
      </p:sp>
      <p:graphicFrame>
        <p:nvGraphicFramePr>
          <p:cNvPr id="10" name="Chart 9"/>
          <p:cNvGraphicFramePr>
            <a:graphicFrameLocks/>
          </p:cNvGraphicFramePr>
          <p:nvPr>
            <p:extLst>
              <p:ext uri="{D42A27DB-BD31-4B8C-83A1-F6EECF244321}">
                <p14:modId xmlns:p14="http://schemas.microsoft.com/office/powerpoint/2010/main" val="1682306720"/>
              </p:ext>
            </p:extLst>
          </p:nvPr>
        </p:nvGraphicFramePr>
        <p:xfrm>
          <a:off x="791370" y="1412776"/>
          <a:ext cx="7920830"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9239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370" y="1484784"/>
            <a:ext cx="8255001" cy="4231024"/>
          </a:xfrm>
        </p:spPr>
        <p:txBody>
          <a:bodyPr/>
          <a:lstStyle/>
          <a:p>
            <a:r>
              <a:rPr lang="nl-BE" smtClean="0"/>
              <a:t>Peer groups in functie van grensoverschrijdende activiteit</a:t>
            </a:r>
          </a:p>
          <a:p>
            <a:pPr lvl="1"/>
            <a:endParaRPr lang="nl-BE" smtClean="0"/>
          </a:p>
          <a:p>
            <a:pPr lvl="1"/>
            <a:r>
              <a:rPr lang="nl-BE" smtClean="0"/>
              <a:t>IBP's met enkel activiteiten in België</a:t>
            </a:r>
          </a:p>
          <a:p>
            <a:pPr lvl="1"/>
            <a:r>
              <a:rPr lang="nl-BE" smtClean="0"/>
              <a:t>IBP's met ook grensoverschrijdende activiteiten</a:t>
            </a:r>
          </a:p>
        </p:txBody>
      </p:sp>
      <p:sp>
        <p:nvSpPr>
          <p:cNvPr id="9" name="Date Placeholder 2"/>
          <p:cNvSpPr>
            <a:spLocks noGrp="1"/>
          </p:cNvSpPr>
          <p:nvPr>
            <p:ph type="dt" sz="half" idx="10"/>
          </p:nvPr>
        </p:nvSpPr>
        <p:spPr/>
        <p:txBody>
          <a:bodyPr/>
          <a:lstStyle/>
          <a:p>
            <a:r>
              <a:rPr lang="nl-BE" smtClean="0"/>
              <a:t>11 september 2018</a:t>
            </a:r>
            <a:endParaRPr lang="nl-BE" dirty="0"/>
          </a:p>
        </p:txBody>
      </p:sp>
      <p:sp>
        <p:nvSpPr>
          <p:cNvPr id="2" name="Title 1"/>
          <p:cNvSpPr>
            <a:spLocks noGrp="1"/>
          </p:cNvSpPr>
          <p:nvPr>
            <p:ph type="title"/>
          </p:nvPr>
        </p:nvSpPr>
        <p:spPr/>
        <p:txBody>
          <a:bodyPr/>
          <a:lstStyle/>
          <a:p>
            <a:r>
              <a:rPr lang="nl-BE" smtClean="0"/>
              <a:t>Sector</a:t>
            </a:r>
            <a:endParaRPr lang="nl-BE"/>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37</a:t>
            </a:fld>
            <a:endParaRPr lang="nl-B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582335"/>
            <a:ext cx="8255001" cy="4231024"/>
          </a:xfrm>
        </p:spPr>
        <p:txBody>
          <a:bodyPr/>
          <a:lstStyle/>
          <a:p>
            <a:pPr marL="0" indent="0">
              <a:spcBef>
                <a:spcPts val="1200"/>
              </a:spcBef>
              <a:buNone/>
            </a:pPr>
            <a:r>
              <a:rPr lang="nl-BE"/>
              <a:t>IBP's met ook grensoverschrijdende activiteiten</a:t>
            </a:r>
          </a:p>
          <a:p>
            <a:pPr>
              <a:lnSpc>
                <a:spcPct val="100000"/>
              </a:lnSpc>
              <a:spcBef>
                <a:spcPts val="600"/>
              </a:spcBef>
            </a:pPr>
            <a:r>
              <a:rPr lang="nl-BE" sz="2000" smtClean="0"/>
              <a:t>Aantal rapporterende IBP's: 20 </a:t>
            </a:r>
          </a:p>
          <a:p>
            <a:pPr>
              <a:lnSpc>
                <a:spcPct val="100000"/>
              </a:lnSpc>
              <a:spcBef>
                <a:spcPts val="600"/>
              </a:spcBef>
            </a:pPr>
            <a:r>
              <a:rPr lang="nl-BE" sz="2000" smtClean="0"/>
              <a:t>Balanstotaal: 8,9 mia €</a:t>
            </a:r>
          </a:p>
          <a:p>
            <a:pPr>
              <a:lnSpc>
                <a:spcPct val="100000"/>
              </a:lnSpc>
              <a:spcBef>
                <a:spcPts val="600"/>
              </a:spcBef>
            </a:pPr>
            <a:r>
              <a:rPr lang="nl-BE" sz="2000" smtClean="0"/>
              <a:t>Technische voorzieningen: 8 mia €</a:t>
            </a:r>
          </a:p>
          <a:p>
            <a:pPr>
              <a:lnSpc>
                <a:spcPct val="100000"/>
              </a:lnSpc>
              <a:spcBef>
                <a:spcPts val="600"/>
              </a:spcBef>
            </a:pPr>
            <a:r>
              <a:rPr lang="nl-BE" sz="2000" smtClean="0"/>
              <a:t>Aantal deelnemers: 61.000 </a:t>
            </a:r>
          </a:p>
          <a:p>
            <a:pPr>
              <a:lnSpc>
                <a:spcPct val="100000"/>
              </a:lnSpc>
              <a:spcBef>
                <a:spcPts val="600"/>
              </a:spcBef>
            </a:pPr>
            <a:r>
              <a:rPr lang="nl-BE" sz="2000" smtClean="0"/>
              <a:t>Dekkingsgraad KTV + marge: 122 %</a:t>
            </a:r>
          </a:p>
          <a:p>
            <a:pPr>
              <a:lnSpc>
                <a:spcPct val="100000"/>
              </a:lnSpc>
              <a:spcBef>
                <a:spcPts val="600"/>
              </a:spcBef>
            </a:pPr>
            <a:r>
              <a:rPr lang="nl-BE" sz="2000" smtClean="0"/>
              <a:t>Dekkingsgraad LTV + marge: 106 %</a:t>
            </a:r>
          </a:p>
          <a:p>
            <a:pPr>
              <a:lnSpc>
                <a:spcPct val="100000"/>
              </a:lnSpc>
              <a:spcBef>
                <a:spcPts val="600"/>
              </a:spcBef>
            </a:pPr>
            <a:r>
              <a:rPr lang="nl-BE" sz="2000"/>
              <a:t>Actief in Bahrein, Cyprus, Denemarken, Griekenland, Hongarije, Ierland, Italië, Jordanië, Koeweit, Libanon, Litouwen, Luxemburg, Malta, Nederland, Oman, Palestina, Qatar, Saoedi-Arabië, Spanje, Verenigd Koninkrijk, Verenigde Arabische Emiraten, Yemen, Zwitserland</a:t>
            </a:r>
            <a:endParaRPr lang="nl-BE" smtClean="0"/>
          </a:p>
        </p:txBody>
      </p:sp>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a:t>Peer groups in functie van grensoverschrijdende </a:t>
            </a:r>
            <a:r>
              <a:rPr lang="nl-BE" smtClean="0"/>
              <a:t>activiteit </a:t>
            </a:r>
            <a:endParaRPr lang="nl-BE"/>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38</a:t>
            </a:fld>
            <a:endParaRPr lang="nl-B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a:t>Peer groups in functie van grensoverschrijdende activiteit </a:t>
            </a:r>
          </a:p>
        </p:txBody>
      </p:sp>
      <p:sp>
        <p:nvSpPr>
          <p:cNvPr id="9" name="Footer Placeholder 8"/>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39</a:t>
            </a:fld>
            <a:endParaRPr lang="nl-BE" dirty="0"/>
          </a:p>
        </p:txBody>
      </p:sp>
      <p:graphicFrame>
        <p:nvGraphicFramePr>
          <p:cNvPr id="8" name="Chart 7"/>
          <p:cNvGraphicFramePr>
            <a:graphicFrameLocks/>
          </p:cNvGraphicFramePr>
          <p:nvPr>
            <p:extLst>
              <p:ext uri="{D42A27DB-BD31-4B8C-83A1-F6EECF244321}">
                <p14:modId xmlns:p14="http://schemas.microsoft.com/office/powerpoint/2010/main" val="363959200"/>
              </p:ext>
            </p:extLst>
          </p:nvPr>
        </p:nvGraphicFramePr>
        <p:xfrm>
          <a:off x="791370" y="1556792"/>
          <a:ext cx="7920830"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48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ts val="2000"/>
              </a:lnSpc>
              <a:spcBef>
                <a:spcPts val="1200"/>
              </a:spcBef>
            </a:pPr>
            <a:r>
              <a:rPr lang="nl-BE" sz="2000" smtClean="0"/>
              <a:t>IBP's beleggen nog altijd voornamelijk in ICB's (aandelen-ICB's en obligatie-ICB's)</a:t>
            </a:r>
          </a:p>
          <a:p>
            <a:pPr>
              <a:lnSpc>
                <a:spcPts val="2000"/>
              </a:lnSpc>
              <a:spcBef>
                <a:spcPts val="1200"/>
              </a:spcBef>
              <a:spcAft>
                <a:spcPts val="0"/>
              </a:spcAft>
            </a:pPr>
            <a:r>
              <a:rPr lang="nl-BE" sz="2000">
                <a:solidFill>
                  <a:srgbClr val="002244"/>
                </a:solidFill>
              </a:rPr>
              <a:t>De </a:t>
            </a:r>
            <a:r>
              <a:rPr lang="nl-BE" sz="2000" smtClean="0">
                <a:solidFill>
                  <a:srgbClr val="002244"/>
                </a:solidFill>
              </a:rPr>
              <a:t>blootstelling </a:t>
            </a:r>
            <a:r>
              <a:rPr lang="nl-BE" sz="2000">
                <a:solidFill>
                  <a:srgbClr val="002244"/>
                </a:solidFill>
              </a:rPr>
              <a:t>op aandelen en obligaties blijft op hetzelfde niveau als de afgelopen </a:t>
            </a:r>
            <a:r>
              <a:rPr lang="nl-BE" sz="2000" smtClean="0">
                <a:solidFill>
                  <a:srgbClr val="002244"/>
                </a:solidFill>
              </a:rPr>
              <a:t>jaren, met dit jaar een lichte daling van de rechtstreekse blootstelling op zowel obligaties als aandelen en een lichte stijging van de onrechtstreekse exposure op obligaties</a:t>
            </a:r>
            <a:endParaRPr lang="nl-BE" sz="2000">
              <a:solidFill>
                <a:srgbClr val="002244"/>
              </a:solidFill>
            </a:endParaRPr>
          </a:p>
          <a:p>
            <a:pPr lvl="1">
              <a:lnSpc>
                <a:spcPts val="2000"/>
              </a:lnSpc>
              <a:spcBef>
                <a:spcPts val="600"/>
              </a:spcBef>
              <a:spcAft>
                <a:spcPts val="0"/>
              </a:spcAft>
            </a:pPr>
            <a:r>
              <a:rPr lang="nl-BE" sz="1600">
                <a:solidFill>
                  <a:srgbClr val="002244"/>
                </a:solidFill>
              </a:rPr>
              <a:t>Rechtstreekse </a:t>
            </a:r>
            <a:r>
              <a:rPr lang="nl-BE" sz="1600" smtClean="0">
                <a:solidFill>
                  <a:srgbClr val="002244"/>
                </a:solidFill>
              </a:rPr>
              <a:t>blootstelling </a:t>
            </a:r>
            <a:r>
              <a:rPr lang="nl-BE" sz="1600">
                <a:solidFill>
                  <a:srgbClr val="002244"/>
                </a:solidFill>
              </a:rPr>
              <a:t>op </a:t>
            </a:r>
          </a:p>
          <a:p>
            <a:pPr lvl="2">
              <a:lnSpc>
                <a:spcPts val="2000"/>
              </a:lnSpc>
              <a:spcAft>
                <a:spcPts val="0"/>
              </a:spcAft>
              <a:buFont typeface="Wingdings" pitchFamily="2" charset="2"/>
              <a:buChar char="§"/>
            </a:pPr>
            <a:r>
              <a:rPr lang="nl-BE" sz="1600">
                <a:solidFill>
                  <a:srgbClr val="002244"/>
                </a:solidFill>
              </a:rPr>
              <a:t>Obligaties: </a:t>
            </a:r>
            <a:r>
              <a:rPr lang="nl-BE" sz="1600" smtClean="0">
                <a:solidFill>
                  <a:srgbClr val="002244"/>
                </a:solidFill>
              </a:rPr>
              <a:t>11,28 </a:t>
            </a:r>
            <a:r>
              <a:rPr lang="nl-BE" sz="1600">
                <a:solidFill>
                  <a:srgbClr val="002244"/>
                </a:solidFill>
              </a:rPr>
              <a:t>%</a:t>
            </a:r>
          </a:p>
          <a:p>
            <a:pPr lvl="2">
              <a:lnSpc>
                <a:spcPts val="2000"/>
              </a:lnSpc>
              <a:spcAft>
                <a:spcPts val="0"/>
              </a:spcAft>
              <a:buFont typeface="Wingdings" pitchFamily="2" charset="2"/>
              <a:buChar char="§"/>
            </a:pPr>
            <a:r>
              <a:rPr lang="nl-BE" sz="1600">
                <a:solidFill>
                  <a:srgbClr val="002244"/>
                </a:solidFill>
              </a:rPr>
              <a:t>Aandelen: </a:t>
            </a:r>
            <a:r>
              <a:rPr lang="nl-BE" sz="1600" smtClean="0">
                <a:solidFill>
                  <a:srgbClr val="002244"/>
                </a:solidFill>
              </a:rPr>
              <a:t>8,96 </a:t>
            </a:r>
            <a:r>
              <a:rPr lang="nl-BE" sz="1600">
                <a:solidFill>
                  <a:srgbClr val="002244"/>
                </a:solidFill>
              </a:rPr>
              <a:t>%</a:t>
            </a:r>
          </a:p>
          <a:p>
            <a:pPr lvl="1">
              <a:lnSpc>
                <a:spcPts val="2000"/>
              </a:lnSpc>
              <a:spcBef>
                <a:spcPts val="600"/>
              </a:spcBef>
              <a:spcAft>
                <a:spcPts val="0"/>
              </a:spcAft>
            </a:pPr>
            <a:r>
              <a:rPr lang="nl-BE" sz="1600">
                <a:solidFill>
                  <a:srgbClr val="002244"/>
                </a:solidFill>
              </a:rPr>
              <a:t>Totale </a:t>
            </a:r>
            <a:r>
              <a:rPr lang="nl-BE" sz="1600" smtClean="0">
                <a:solidFill>
                  <a:srgbClr val="002244"/>
                </a:solidFill>
              </a:rPr>
              <a:t>blootstelling </a:t>
            </a:r>
            <a:r>
              <a:rPr lang="nl-BE" sz="1600">
                <a:solidFill>
                  <a:srgbClr val="002244"/>
                </a:solidFill>
              </a:rPr>
              <a:t>op</a:t>
            </a:r>
          </a:p>
          <a:p>
            <a:pPr lvl="2">
              <a:lnSpc>
                <a:spcPts val="2000"/>
              </a:lnSpc>
              <a:spcAft>
                <a:spcPts val="0"/>
              </a:spcAft>
              <a:buFont typeface="Wingdings" pitchFamily="2" charset="2"/>
              <a:buChar char="§"/>
            </a:pPr>
            <a:r>
              <a:rPr lang="nl-BE" sz="1600">
                <a:solidFill>
                  <a:srgbClr val="002244"/>
                </a:solidFill>
              </a:rPr>
              <a:t>Obligaties: </a:t>
            </a:r>
            <a:r>
              <a:rPr lang="nl-BE" sz="1600" smtClean="0">
                <a:solidFill>
                  <a:srgbClr val="002244"/>
                </a:solidFill>
              </a:rPr>
              <a:t>45,58 </a:t>
            </a:r>
            <a:r>
              <a:rPr lang="nl-BE" sz="1600">
                <a:solidFill>
                  <a:srgbClr val="002244"/>
                </a:solidFill>
              </a:rPr>
              <a:t>% </a:t>
            </a:r>
          </a:p>
          <a:p>
            <a:pPr lvl="2">
              <a:lnSpc>
                <a:spcPts val="2000"/>
              </a:lnSpc>
              <a:spcAft>
                <a:spcPts val="0"/>
              </a:spcAft>
              <a:buFont typeface="Wingdings" pitchFamily="2" charset="2"/>
              <a:buChar char="§"/>
            </a:pPr>
            <a:r>
              <a:rPr lang="nl-BE" sz="1600">
                <a:solidFill>
                  <a:srgbClr val="002244"/>
                </a:solidFill>
              </a:rPr>
              <a:t>Aandelen: </a:t>
            </a:r>
            <a:r>
              <a:rPr lang="nl-BE" sz="1600" smtClean="0">
                <a:solidFill>
                  <a:srgbClr val="002244"/>
                </a:solidFill>
              </a:rPr>
              <a:t>41,56 </a:t>
            </a:r>
            <a:r>
              <a:rPr lang="nl-BE" sz="1600">
                <a:solidFill>
                  <a:srgbClr val="002244"/>
                </a:solidFill>
              </a:rPr>
              <a:t>% </a:t>
            </a:r>
          </a:p>
          <a:p>
            <a:pPr>
              <a:lnSpc>
                <a:spcPts val="2000"/>
              </a:lnSpc>
              <a:spcBef>
                <a:spcPts val="1200"/>
              </a:spcBef>
            </a:pPr>
            <a:endParaRPr lang="nl-BE" sz="2000" smtClean="0"/>
          </a:p>
        </p:txBody>
      </p:sp>
      <p:sp>
        <p:nvSpPr>
          <p:cNvPr id="10" name="Tijdelijke aanduiding voor datum 9"/>
          <p:cNvSpPr>
            <a:spLocks noGrp="1"/>
          </p:cNvSpPr>
          <p:nvPr>
            <p:ph type="dt" sz="half" idx="10"/>
          </p:nvPr>
        </p:nvSpPr>
        <p:spPr/>
        <p:txBody>
          <a:bodyPr/>
          <a:lstStyle/>
          <a:p>
            <a:r>
              <a:rPr lang="nl-BE" smtClean="0"/>
              <a:t>11 september 2018</a:t>
            </a:r>
            <a:endParaRPr lang="nl-BE" dirty="0"/>
          </a:p>
        </p:txBody>
      </p:sp>
      <p:sp>
        <p:nvSpPr>
          <p:cNvPr id="5" name="Title 4"/>
          <p:cNvSpPr>
            <a:spLocks noGrp="1"/>
          </p:cNvSpPr>
          <p:nvPr>
            <p:ph type="title"/>
          </p:nvPr>
        </p:nvSpPr>
        <p:spPr/>
        <p:txBody>
          <a:bodyPr/>
          <a:lstStyle/>
          <a:p>
            <a:r>
              <a:rPr lang="nl-BE" smtClean="0"/>
              <a:t>Executive summary</a:t>
            </a:r>
            <a:endParaRPr lang="nl-BE" dirty="0"/>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4</a:t>
            </a:fld>
            <a:endParaRPr lang="nl-BE" dirty="0"/>
          </a:p>
        </p:txBody>
      </p:sp>
    </p:spTree>
    <p:extLst>
      <p:ext uri="{BB962C8B-B14F-4D97-AF65-F5344CB8AC3E}">
        <p14:creationId xmlns:p14="http://schemas.microsoft.com/office/powerpoint/2010/main" val="25147018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01700" indent="-538163" defTabSz="801688"/>
            <a:r>
              <a:rPr lang="nl-BE" smtClean="0"/>
              <a:t>Evolutie balanstotaal</a:t>
            </a:r>
            <a:endParaRPr lang="nl-BE"/>
          </a:p>
        </p:txBody>
      </p:sp>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a:t>Peer groups in functie van grensoverschrijdende activiteit </a:t>
            </a:r>
          </a:p>
        </p:txBody>
      </p:sp>
      <p:sp>
        <p:nvSpPr>
          <p:cNvPr id="5" name="Footer Placeholder 4"/>
          <p:cNvSpPr>
            <a:spLocks noGrp="1"/>
          </p:cNvSpPr>
          <p:nvPr>
            <p:ph type="ftr" sz="quarter" idx="11"/>
          </p:nvPr>
        </p:nvSpPr>
        <p:spPr/>
        <p:txBody>
          <a:bodyPr/>
          <a:lstStyle/>
          <a:p>
            <a:r>
              <a:rPr lang="nl-BE" smtClean="0"/>
              <a:t>Rapportering over het boekjaar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40</a:t>
            </a:fld>
            <a:endParaRPr lang="nl-BE" dirty="0"/>
          </a:p>
        </p:txBody>
      </p:sp>
      <p:graphicFrame>
        <p:nvGraphicFramePr>
          <p:cNvPr id="8" name="Chart 7"/>
          <p:cNvGraphicFramePr>
            <a:graphicFrameLocks/>
          </p:cNvGraphicFramePr>
          <p:nvPr>
            <p:extLst>
              <p:ext uri="{D42A27DB-BD31-4B8C-83A1-F6EECF244321}">
                <p14:modId xmlns:p14="http://schemas.microsoft.com/office/powerpoint/2010/main" val="3934562742"/>
              </p:ext>
            </p:extLst>
          </p:nvPr>
        </p:nvGraphicFramePr>
        <p:xfrm>
          <a:off x="763790" y="2132855"/>
          <a:ext cx="7948410" cy="36364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0439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867530707"/>
              </p:ext>
            </p:extLst>
          </p:nvPr>
        </p:nvGraphicFramePr>
        <p:xfrm>
          <a:off x="791370" y="1582383"/>
          <a:ext cx="7920830" cy="3821030"/>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a:t>Peer groups in functie van grensoverschrijdende </a:t>
            </a:r>
            <a:r>
              <a:rPr lang="nl-BE" smtClean="0"/>
              <a:t>activiteit</a:t>
            </a:r>
            <a:endParaRPr lang="nl-BE"/>
          </a:p>
        </p:txBody>
      </p:sp>
      <p:sp>
        <p:nvSpPr>
          <p:cNvPr id="9" name="Footer Placeholder 8"/>
          <p:cNvSpPr>
            <a:spLocks noGrp="1"/>
          </p:cNvSpPr>
          <p:nvPr>
            <p:ph type="ftr" sz="quarter" idx="11"/>
          </p:nvPr>
        </p:nvSpPr>
        <p:spPr/>
        <p:txBody>
          <a:bodyPr/>
          <a:lstStyle/>
          <a:p>
            <a:r>
              <a:rPr lang="nl-BE" smtClean="0"/>
              <a:t>Rapportering over het boekjaar 2017</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41</a:t>
            </a:fld>
            <a:endParaRPr lang="nl-BE" dirty="0"/>
          </a:p>
        </p:txBody>
      </p:sp>
      <p:sp>
        <p:nvSpPr>
          <p:cNvPr id="2" name="TextBox 1"/>
          <p:cNvSpPr txBox="1"/>
          <p:nvPr/>
        </p:nvSpPr>
        <p:spPr>
          <a:xfrm>
            <a:off x="4571765" y="5013176"/>
            <a:ext cx="360040" cy="246221"/>
          </a:xfrm>
          <a:prstGeom prst="rect">
            <a:avLst/>
          </a:prstGeom>
          <a:noFill/>
        </p:spPr>
        <p:txBody>
          <a:bodyPr wrap="square" rtlCol="0">
            <a:spAutoFit/>
          </a:bodyPr>
          <a:lstStyle/>
          <a:p>
            <a:r>
              <a:rPr lang="nl-BE" sz="1000" smtClean="0"/>
              <a:t>*</a:t>
            </a:r>
            <a:endParaRPr lang="nl-BE" sz="1000"/>
          </a:p>
        </p:txBody>
      </p:sp>
      <p:sp>
        <p:nvSpPr>
          <p:cNvPr id="5" name="TextBox 4"/>
          <p:cNvSpPr txBox="1"/>
          <p:nvPr/>
        </p:nvSpPr>
        <p:spPr>
          <a:xfrm>
            <a:off x="791370" y="5675118"/>
            <a:ext cx="7488832" cy="430887"/>
          </a:xfrm>
          <a:prstGeom prst="rect">
            <a:avLst/>
          </a:prstGeom>
          <a:noFill/>
        </p:spPr>
        <p:txBody>
          <a:bodyPr wrap="square" rtlCol="0">
            <a:spAutoFit/>
          </a:bodyPr>
          <a:lstStyle/>
          <a:p>
            <a:pPr marL="180975" indent="-180975"/>
            <a:r>
              <a:rPr lang="nl-BE" sz="1100" smtClean="0"/>
              <a:t>*	De dekkingsgraad KTV is voor de grensoverschrijdende activiteiten veel lager dan voor de Belgische ten gevolge van de toepassing in de meeste landen van een veel lagere actualisatievoet voor de berekening van de verworven reserves (KTV)</a:t>
            </a:r>
            <a:endParaRPr lang="nl-BE" sz="1100"/>
          </a:p>
        </p:txBody>
      </p:sp>
    </p:spTree>
    <p:extLst>
      <p:ext uri="{BB962C8B-B14F-4D97-AF65-F5344CB8AC3E}">
        <p14:creationId xmlns:p14="http://schemas.microsoft.com/office/powerpoint/2010/main" val="2875288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a:t>Peer groups in functie van grensoverschrijdende </a:t>
            </a:r>
            <a:r>
              <a:rPr lang="nl-BE" smtClean="0"/>
              <a:t>activiteit</a:t>
            </a:r>
            <a:endParaRPr lang="nl-BE"/>
          </a:p>
        </p:txBody>
      </p:sp>
      <p:sp>
        <p:nvSpPr>
          <p:cNvPr id="9" name="Footer Placeholder 8"/>
          <p:cNvSpPr>
            <a:spLocks noGrp="1"/>
          </p:cNvSpPr>
          <p:nvPr>
            <p:ph type="ftr" sz="quarter" idx="11"/>
          </p:nvPr>
        </p:nvSpPr>
        <p:spPr/>
        <p:txBody>
          <a:bodyPr/>
          <a:lstStyle/>
          <a:p>
            <a:r>
              <a:rPr lang="nl-BE" smtClean="0"/>
              <a:t>Rapportering over het boekjaar 2017</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42</a:t>
            </a:fld>
            <a:endParaRPr lang="nl-BE" dirty="0"/>
          </a:p>
        </p:txBody>
      </p:sp>
      <p:graphicFrame>
        <p:nvGraphicFramePr>
          <p:cNvPr id="10" name="Chart 9"/>
          <p:cNvGraphicFramePr>
            <a:graphicFrameLocks/>
          </p:cNvGraphicFramePr>
          <p:nvPr>
            <p:extLst>
              <p:ext uri="{D42A27DB-BD31-4B8C-83A1-F6EECF244321}">
                <p14:modId xmlns:p14="http://schemas.microsoft.com/office/powerpoint/2010/main" val="1236474604"/>
              </p:ext>
            </p:extLst>
          </p:nvPr>
        </p:nvGraphicFramePr>
        <p:xfrm>
          <a:off x="791370" y="1628800"/>
          <a:ext cx="792083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2324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a:xfrm>
            <a:off x="792167" y="185738"/>
            <a:ext cx="7894636" cy="650974"/>
          </a:xfrm>
        </p:spPr>
        <p:txBody>
          <a:bodyPr/>
          <a:lstStyle/>
          <a:p>
            <a:r>
              <a:rPr lang="nl-BE" smtClean="0"/>
              <a:t>Samenvattende tabel IBP's</a:t>
            </a:r>
            <a:endParaRPr lang="nl-BE"/>
          </a:p>
        </p:txBody>
      </p:sp>
      <p:sp>
        <p:nvSpPr>
          <p:cNvPr id="9" name="Footer Placeholder 8"/>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43</a:t>
            </a:fld>
            <a:endParaRPr lang="nl-BE" dirty="0"/>
          </a:p>
        </p:txBody>
      </p:sp>
      <p:graphicFrame>
        <p:nvGraphicFramePr>
          <p:cNvPr id="8" name="Table 7"/>
          <p:cNvGraphicFramePr>
            <a:graphicFrameLocks noGrp="1"/>
          </p:cNvGraphicFramePr>
          <p:nvPr>
            <p:extLst>
              <p:ext uri="{D42A27DB-BD31-4B8C-83A1-F6EECF244321}">
                <p14:modId xmlns:p14="http://schemas.microsoft.com/office/powerpoint/2010/main" val="1712350603"/>
              </p:ext>
            </p:extLst>
          </p:nvPr>
        </p:nvGraphicFramePr>
        <p:xfrm>
          <a:off x="251523" y="983954"/>
          <a:ext cx="8712960" cy="4457524"/>
        </p:xfrm>
        <a:graphic>
          <a:graphicData uri="http://schemas.openxmlformats.org/drawingml/2006/table">
            <a:tbl>
              <a:tblPr>
                <a:tableStyleId>{775DCB02-9BB8-47FD-8907-85C794F793BA}</a:tableStyleId>
              </a:tblPr>
              <a:tblGrid>
                <a:gridCol w="1440157"/>
                <a:gridCol w="523870"/>
                <a:gridCol w="616165"/>
                <a:gridCol w="616165"/>
                <a:gridCol w="616165"/>
                <a:gridCol w="616165"/>
                <a:gridCol w="616165"/>
                <a:gridCol w="587283"/>
                <a:gridCol w="616165"/>
                <a:gridCol w="616165"/>
                <a:gridCol w="616165"/>
                <a:gridCol w="616165"/>
                <a:gridCol w="616165"/>
              </a:tblGrid>
              <a:tr h="440733">
                <a:tc>
                  <a:txBody>
                    <a:bodyPr/>
                    <a:lstStyle/>
                    <a:p>
                      <a:pPr algn="l" fontAlgn="b"/>
                      <a:r>
                        <a:rPr lang="nl-BE" sz="900" u="none" strike="noStrike">
                          <a:latin typeface="+mn-lt"/>
                          <a:cs typeface="Arial" pitchFamily="34" charset="0"/>
                        </a:rPr>
                        <a:t> </a:t>
                      </a:r>
                      <a:endParaRPr lang="nl-BE" sz="900" b="0"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fontAlgn="ctr"/>
                      <a:r>
                        <a:rPr lang="nl-BE" sz="900" b="1" u="none" strike="noStrike">
                          <a:latin typeface="+mn-lt"/>
                          <a:cs typeface="Arial" pitchFamily="34" charset="0"/>
                        </a:rPr>
                        <a:t>Aantal</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Balanstotaal</a:t>
                      </a:r>
                    </a:p>
                    <a:p>
                      <a:pPr algn="ctr" fontAlgn="ctr"/>
                      <a:r>
                        <a:rPr lang="nl-BE" sz="900" b="1" i="0" u="none" strike="noStrike" smtClean="0">
                          <a:solidFill>
                            <a:srgbClr val="000000"/>
                          </a:solidFill>
                          <a:latin typeface="+mn-lt"/>
                          <a:cs typeface="Arial" pitchFamily="34" charset="0"/>
                        </a:rPr>
                        <a:t>(mia €)</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Dekkingsgraad </a:t>
                      </a:r>
                    </a:p>
                    <a:p>
                      <a:pPr algn="ctr" fontAlgn="ctr"/>
                      <a:r>
                        <a:rPr lang="nl-BE" sz="900" b="1" u="none" strike="noStrike" smtClean="0">
                          <a:latin typeface="+mn-lt"/>
                          <a:cs typeface="Arial" pitchFamily="34" charset="0"/>
                        </a:rPr>
                        <a:t>KTV </a:t>
                      </a:r>
                      <a:r>
                        <a:rPr lang="nl-BE" sz="900" b="1" u="none" strike="noStrike">
                          <a:latin typeface="+mn-lt"/>
                          <a:cs typeface="Arial" pitchFamily="34" charset="0"/>
                        </a:rPr>
                        <a:t>+ marge</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Dekkingsgraad </a:t>
                      </a:r>
                    </a:p>
                    <a:p>
                      <a:pPr algn="ctr" fontAlgn="ctr"/>
                      <a:r>
                        <a:rPr lang="nl-BE" sz="900" b="1" u="none" strike="noStrike" smtClean="0">
                          <a:latin typeface="+mn-lt"/>
                          <a:cs typeface="Arial" pitchFamily="34" charset="0"/>
                        </a:rPr>
                        <a:t>LTV </a:t>
                      </a:r>
                      <a:r>
                        <a:rPr lang="nl-BE" sz="900" b="1" u="none" strike="noStrike">
                          <a:latin typeface="+mn-lt"/>
                          <a:cs typeface="Arial" pitchFamily="34" charset="0"/>
                        </a:rPr>
                        <a:t>+ marge</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a:latin typeface="+mn-lt"/>
                          <a:cs typeface="Arial" pitchFamily="34" charset="0"/>
                        </a:rPr>
                        <a:t>Technische </a:t>
                      </a:r>
                      <a:r>
                        <a:rPr lang="nl-BE" sz="900" b="1" u="none" strike="noStrike" smtClean="0">
                          <a:latin typeface="+mn-lt"/>
                          <a:cs typeface="Arial" pitchFamily="34" charset="0"/>
                        </a:rPr>
                        <a:t>voorzieningen</a:t>
                      </a:r>
                    </a:p>
                    <a:p>
                      <a:pPr algn="ctr" fontAlgn="ctr"/>
                      <a:r>
                        <a:rPr lang="nl-BE" sz="900" b="1" i="0" u="none" strike="noStrike" smtClean="0">
                          <a:solidFill>
                            <a:srgbClr val="000000"/>
                          </a:solidFill>
                          <a:latin typeface="+mn-lt"/>
                          <a:cs typeface="Arial" pitchFamily="34" charset="0"/>
                        </a:rPr>
                        <a:t>(mia €)</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a:latin typeface="+mn-lt"/>
                          <a:cs typeface="Arial" pitchFamily="34" charset="0"/>
                        </a:rPr>
                        <a:t>Aantal deelnemers</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r>
              <a:tr h="178392">
                <a:tc>
                  <a:txBody>
                    <a:bodyPr/>
                    <a:lstStyle/>
                    <a:p>
                      <a:pPr algn="l" fontAlgn="b"/>
                      <a:r>
                        <a:rPr lang="nl-BE" sz="900" u="none" strike="noStrike">
                          <a:latin typeface="+mn-lt"/>
                          <a:cs typeface="Arial" pitchFamily="34" charset="0"/>
                        </a:rPr>
                        <a:t> </a:t>
                      </a:r>
                      <a:endParaRPr lang="nl-BE" sz="900" b="0"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a:latin typeface="+mn-lt"/>
                          <a:cs typeface="Arial" pitchFamily="34" charset="0"/>
                        </a:rPr>
                        <a:t>Sector</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35,1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23,2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1.674.420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1.734.315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a:latin typeface="+mn-lt"/>
                          <a:cs typeface="Arial" pitchFamily="34" charset="0"/>
                        </a:rPr>
                        <a:t>Eerste pijler</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14.978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15.117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a:latin typeface="+mn-lt"/>
                          <a:cs typeface="Arial" pitchFamily="34" charset="0"/>
                        </a:rPr>
                        <a:t>Tweede pijler</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26,8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32,0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25,3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1.659.442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1.719.198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marL="0" indent="0" algn="l" fontAlgn="b"/>
                      <a:r>
                        <a:rPr lang="nl-BE" sz="900" b="1" u="none" strike="noStrike">
                          <a:latin typeface="+mn-lt"/>
                          <a:cs typeface="Arial" pitchFamily="34" charset="0"/>
                        </a:rPr>
                        <a:t>Sectorfondsen</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1.270.315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1.293.252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900" b="1" u="none" strike="noStrike" kern="1200" smtClean="0">
                          <a:solidFill>
                            <a:schemeClr val="dk1"/>
                          </a:solidFill>
                          <a:latin typeface="+mn-lt"/>
                          <a:ea typeface="+mn-ea"/>
                          <a:cs typeface="Arial" pitchFamily="34" charset="0"/>
                        </a:rPr>
                        <a:t>Multi-WG met band</a:t>
                      </a: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22,1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126%</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274.215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311.601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900" b="1" u="none" strike="noStrike" kern="1200" smtClean="0">
                          <a:solidFill>
                            <a:schemeClr val="dk1"/>
                          </a:solidFill>
                          <a:latin typeface="+mn-lt"/>
                          <a:ea typeface="+mn-ea"/>
                          <a:cs typeface="Arial" pitchFamily="34" charset="0"/>
                        </a:rPr>
                        <a:t>Multi-WG zonder band</a:t>
                      </a: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126%</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5.379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9.142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smtClean="0">
                          <a:latin typeface="+mn-lt"/>
                          <a:cs typeface="Arial" pitchFamily="34" charset="0"/>
                        </a:rPr>
                        <a:t>Mono-werkgevers</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76.018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71.335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a:latin typeface="+mn-lt"/>
                          <a:cs typeface="Arial" pitchFamily="34" charset="0"/>
                        </a:rPr>
                        <a:t>Zelfstandigen</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33.515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33.424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i="0" u="none" strike="noStrike" smtClean="0">
                          <a:solidFill>
                            <a:srgbClr val="000000"/>
                          </a:solidFill>
                          <a:latin typeface="+mn-lt"/>
                          <a:cs typeface="Arial" pitchFamily="34" charset="0"/>
                        </a:rPr>
                        <a:t>Vereffening</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smtClean="0">
                          <a:solidFill>
                            <a:srgbClr val="002244"/>
                          </a:solidFill>
                          <a:effectLst/>
                          <a:latin typeface="Calibri" panose="020F0502020204030204" pitchFamily="34" charset="0"/>
                        </a:rPr>
                        <a:t>0</a:t>
                      </a:r>
                      <a:endParaRPr lang="nl-BE" sz="900" b="0" i="0" u="none" strike="noStrike">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smtClean="0">
                          <a:solidFill>
                            <a:srgbClr val="002244"/>
                          </a:solidFill>
                          <a:effectLst/>
                          <a:latin typeface="Calibri" panose="020F0502020204030204" pitchFamily="34" charset="0"/>
                        </a:rPr>
                        <a:t>0,01</a:t>
                      </a:r>
                      <a:endParaRPr lang="nl-BE" sz="900" b="0" i="0" u="none" strike="noStrike">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smtClean="0">
                          <a:solidFill>
                            <a:srgbClr val="002244"/>
                          </a:solidFill>
                          <a:effectLst/>
                          <a:latin typeface="Calibri" panose="020F0502020204030204" pitchFamily="34" charset="0"/>
                        </a:rPr>
                        <a:t>0</a:t>
                      </a:r>
                      <a:endParaRPr lang="nl-BE" sz="900" b="0" i="0" u="none" strike="noStrike">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smtClean="0">
                          <a:solidFill>
                            <a:srgbClr val="002244"/>
                          </a:solidFill>
                          <a:effectLst/>
                          <a:latin typeface="Calibri" panose="020F0502020204030204" pitchFamily="34" charset="0"/>
                        </a:rPr>
                        <a:t>0,01</a:t>
                      </a:r>
                      <a:endParaRPr lang="nl-BE" sz="900" b="0" i="0" u="none" strike="noStrike">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444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smtClean="0">
                          <a:solidFill>
                            <a:srgbClr val="002244"/>
                          </a:solidFill>
                          <a:latin typeface="+mn-lt"/>
                          <a:cs typeface="Arial" pitchFamily="34" charset="0"/>
                        </a:rPr>
                        <a:t>Minstens</a:t>
                      </a:r>
                      <a:r>
                        <a:rPr lang="nl-BE" sz="900" b="1" u="none" strike="noStrike" baseline="0" smtClean="0">
                          <a:solidFill>
                            <a:srgbClr val="002244"/>
                          </a:solidFill>
                          <a:latin typeface="+mn-lt"/>
                          <a:cs typeface="Arial" pitchFamily="34" charset="0"/>
                        </a:rPr>
                        <a:t> 1 </a:t>
                      </a:r>
                      <a:r>
                        <a:rPr lang="nl-BE" sz="900" b="1" u="none" strike="noStrike" smtClean="0">
                          <a:solidFill>
                            <a:srgbClr val="002244"/>
                          </a:solidFill>
                          <a:latin typeface="+mn-lt"/>
                          <a:cs typeface="Arial" pitchFamily="34" charset="0"/>
                        </a:rPr>
                        <a:t>DB</a:t>
                      </a:r>
                      <a:r>
                        <a:rPr lang="nl-BE" sz="900" b="1" u="none" strike="noStrike">
                          <a:solidFill>
                            <a:srgbClr val="002244"/>
                          </a:solidFill>
                          <a:latin typeface="+mn-lt"/>
                          <a:cs typeface="Arial" pitchFamily="34" charset="0"/>
                        </a:rPr>
                        <a:t>, </a:t>
                      </a:r>
                      <a:r>
                        <a:rPr lang="nl-BE" sz="900" b="1" u="none" strike="noStrike" smtClean="0">
                          <a:solidFill>
                            <a:srgbClr val="002244"/>
                          </a:solidFill>
                          <a:latin typeface="+mn-lt"/>
                          <a:cs typeface="Arial" pitchFamily="34" charset="0"/>
                        </a:rPr>
                        <a:t>DC+tarief</a:t>
                      </a:r>
                      <a:r>
                        <a:rPr lang="nl-BE" sz="900" b="1" u="none" strike="noStrike" baseline="0" smtClean="0">
                          <a:solidFill>
                            <a:srgbClr val="002244"/>
                          </a:solidFill>
                          <a:latin typeface="+mn-lt"/>
                          <a:cs typeface="Arial" pitchFamily="34" charset="0"/>
                        </a:rPr>
                        <a:t> of </a:t>
                      </a:r>
                      <a:r>
                        <a:rPr lang="nl-BE" sz="900" b="1" u="none" strike="noStrike" smtClean="0">
                          <a:solidFill>
                            <a:srgbClr val="002244"/>
                          </a:solidFill>
                          <a:latin typeface="+mn-lt"/>
                          <a:cs typeface="Arial" pitchFamily="34" charset="0"/>
                        </a:rPr>
                        <a:t>CB</a:t>
                      </a:r>
                      <a:endParaRPr lang="nl-BE" sz="900" b="1" i="0" u="none" strike="noStrike">
                        <a:solidFill>
                          <a:srgbClr val="002244"/>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28,2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26,0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968.141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991.191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smtClean="0">
                          <a:solidFill>
                            <a:srgbClr val="002244"/>
                          </a:solidFill>
                          <a:latin typeface="+mn-lt"/>
                          <a:cs typeface="Arial" pitchFamily="34" charset="0"/>
                        </a:rPr>
                        <a:t>Uitsluitend</a:t>
                      </a:r>
                      <a:r>
                        <a:rPr lang="nl-BE" sz="900" b="1" u="none" strike="noStrike" baseline="0" smtClean="0">
                          <a:solidFill>
                            <a:srgbClr val="002244"/>
                          </a:solidFill>
                          <a:latin typeface="+mn-lt"/>
                          <a:cs typeface="Arial" pitchFamily="34" charset="0"/>
                        </a:rPr>
                        <a:t> </a:t>
                      </a:r>
                      <a:r>
                        <a:rPr lang="nl-BE" sz="900" b="1" u="none" strike="noStrike" smtClean="0">
                          <a:solidFill>
                            <a:srgbClr val="002244"/>
                          </a:solidFill>
                          <a:latin typeface="+mn-lt"/>
                          <a:cs typeface="Arial" pitchFamily="34" charset="0"/>
                        </a:rPr>
                        <a:t>DC</a:t>
                      </a:r>
                      <a:endParaRPr lang="nl-BE" sz="900" b="1" i="0" u="none" strike="noStrike">
                        <a:solidFill>
                          <a:srgbClr val="002244"/>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706.279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743.124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a:latin typeface="+mn-lt"/>
                          <a:cs typeface="Arial" pitchFamily="34" charset="0"/>
                        </a:rPr>
                        <a:t>België</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24,7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26,2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19,6</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1.626.834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smtClean="0">
                          <a:solidFill>
                            <a:srgbClr val="002244"/>
                          </a:solidFill>
                          <a:effectLst/>
                          <a:latin typeface="Calibri" panose="020F0502020204030204" pitchFamily="34" charset="0"/>
                        </a:rPr>
                        <a:t>1.673.436</a:t>
                      </a:r>
                      <a:endParaRPr lang="nl-BE" sz="900" b="0" i="0" u="none" strike="noStrike">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a:latin typeface="+mn-lt"/>
                          <a:cs typeface="Arial" pitchFamily="34" charset="0"/>
                        </a:rPr>
                        <a:t>Grensoverschrijdend</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106%</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47.586</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60.879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46290">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fontAlgn="ctr"/>
                      <a:r>
                        <a:rPr lang="nl-BE" sz="900" b="1" i="0" u="none" strike="noStrike">
                          <a:solidFill>
                            <a:srgbClr val="002244"/>
                          </a:solidFill>
                          <a:effectLst/>
                          <a:latin typeface="Calibri" panose="020F0502020204030204" pitchFamily="34" charset="0"/>
                        </a:rPr>
                        <a:t>% balanstotaal van de sector</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a:latin typeface="+mn-lt"/>
                          <a:cs typeface="Arial" pitchFamily="34" charset="0"/>
                        </a:rPr>
                        <a:t>Grootste 10</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136%</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12,6</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430.608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436.602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a:latin typeface="+mn-lt"/>
                          <a:cs typeface="Arial" pitchFamily="34" charset="0"/>
                        </a:rPr>
                        <a:t>Grootste 50</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24,8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126%</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22,9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1.066.089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1.430.722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sz="2400" smtClean="0"/>
              <a:t>IBP's tov groepsverzekeringen, bedrijfsleiderverzekeringen en derde pijler *</a:t>
            </a:r>
            <a:endParaRPr lang="nl-BE" sz="2400"/>
          </a:p>
        </p:txBody>
      </p:sp>
      <p:sp>
        <p:nvSpPr>
          <p:cNvPr id="9" name="Footer Placeholder 8"/>
          <p:cNvSpPr>
            <a:spLocks noGrp="1"/>
          </p:cNvSpPr>
          <p:nvPr>
            <p:ph type="ftr" sz="quarter" idx="11"/>
          </p:nvPr>
        </p:nvSpPr>
        <p:spPr/>
        <p:txBody>
          <a:bodyPr/>
          <a:lstStyle/>
          <a:p>
            <a:r>
              <a:rPr lang="nl-BE" smtClean="0"/>
              <a:t>Rapportering over het boekjaar 2017</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44</a:t>
            </a:fld>
            <a:endParaRPr lang="nl-BE" dirty="0"/>
          </a:p>
        </p:txBody>
      </p:sp>
      <p:graphicFrame>
        <p:nvGraphicFramePr>
          <p:cNvPr id="7" name="Table 6"/>
          <p:cNvGraphicFramePr>
            <a:graphicFrameLocks noGrp="1"/>
          </p:cNvGraphicFramePr>
          <p:nvPr>
            <p:extLst>
              <p:ext uri="{D42A27DB-BD31-4B8C-83A1-F6EECF244321}">
                <p14:modId xmlns:p14="http://schemas.microsoft.com/office/powerpoint/2010/main" val="831400688"/>
              </p:ext>
            </p:extLst>
          </p:nvPr>
        </p:nvGraphicFramePr>
        <p:xfrm>
          <a:off x="755576" y="1628800"/>
          <a:ext cx="7416821" cy="3456387"/>
        </p:xfrm>
        <a:graphic>
          <a:graphicData uri="http://schemas.openxmlformats.org/drawingml/2006/table">
            <a:tbl>
              <a:tblPr>
                <a:tableStyleId>{775DCB02-9BB8-47FD-8907-85C794F793BA}</a:tableStyleId>
              </a:tblPr>
              <a:tblGrid>
                <a:gridCol w="3130035"/>
                <a:gridCol w="612398"/>
                <a:gridCol w="612398"/>
                <a:gridCol w="612398"/>
                <a:gridCol w="612398"/>
                <a:gridCol w="612398"/>
                <a:gridCol w="612398"/>
                <a:gridCol w="612398"/>
              </a:tblGrid>
              <a:tr h="384043">
                <a:tc>
                  <a:txBody>
                    <a:bodyPr/>
                    <a:lstStyle/>
                    <a:p>
                      <a:pPr marL="88900" indent="0" algn="r" defTabSz="914400" rtl="0" eaLnBrk="1" fontAlgn="b" latinLnBrk="0" hangingPunct="1"/>
                      <a:r>
                        <a:rPr lang="nl-BE" sz="800" b="0" u="none" strike="noStrike" kern="1200" smtClean="0">
                          <a:solidFill>
                            <a:schemeClr val="dk1"/>
                          </a:solidFill>
                          <a:latin typeface="Arial" pitchFamily="34" charset="0"/>
                          <a:ea typeface="+mn-ea"/>
                          <a:cs typeface="Arial" pitchFamily="34" charset="0"/>
                        </a:rPr>
                        <a:t>In miljard €</a:t>
                      </a:r>
                      <a:endParaRPr lang="nl-BE" sz="800" b="0" u="none" strike="noStrike" kern="1200">
                        <a:solidFill>
                          <a:schemeClr val="dk1"/>
                        </a:solidFill>
                        <a:latin typeface="Arial" pitchFamily="34" charset="0"/>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2016</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043">
                <a:tc>
                  <a:txBody>
                    <a:bodyPr/>
                    <a:lstStyle/>
                    <a:p>
                      <a:pPr marL="88900" indent="0" algn="l" fontAlgn="b"/>
                      <a:r>
                        <a:rPr lang="nl-BE" sz="1200" b="1" u="none" strike="noStrike">
                          <a:latin typeface="+mn-lt"/>
                          <a:cs typeface="Arial" pitchFamily="34" charset="0"/>
                        </a:rPr>
                        <a:t>Eerste </a:t>
                      </a:r>
                      <a:r>
                        <a:rPr lang="nl-BE" sz="1200" b="1" u="none" strike="noStrike" smtClean="0">
                          <a:latin typeface="+mn-lt"/>
                          <a:cs typeface="Arial" pitchFamily="34" charset="0"/>
                        </a:rPr>
                        <a:t>pijler beheerd door IBP's</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043">
                <a:tc>
                  <a:txBody>
                    <a:bodyPr/>
                    <a:lstStyle/>
                    <a:p>
                      <a:pPr marL="88900" indent="0" algn="l" fontAlgn="b"/>
                      <a:r>
                        <a:rPr lang="nl-BE" sz="1200" b="1" u="none" strike="noStrike">
                          <a:latin typeface="+mn-lt"/>
                          <a:cs typeface="Arial" pitchFamily="34" charset="0"/>
                        </a:rPr>
                        <a:t>Tweede pijler</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75,9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79,9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94,5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043">
                <a:tc>
                  <a:txBody>
                    <a:bodyPr/>
                    <a:lstStyle/>
                    <a:p>
                      <a:pPr marL="447675" indent="0" algn="l" fontAlgn="b"/>
                      <a:r>
                        <a:rPr lang="nl-BE" sz="1200" b="1" u="none" strike="noStrike" smtClean="0">
                          <a:latin typeface="+mn-lt"/>
                          <a:cs typeface="Arial" pitchFamily="34" charset="0"/>
                        </a:rPr>
                        <a:t>IBP</a:t>
                      </a:r>
                      <a:endParaRPr lang="nl-BE" sz="1200" b="1" i="0" u="none" strike="sngStrike" baseline="0">
                        <a:solidFill>
                          <a:srgbClr val="FF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25,3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043">
                <a:tc>
                  <a:txBody>
                    <a:bodyPr/>
                    <a:lstStyle/>
                    <a:p>
                      <a:pPr marL="447675" indent="0" algn="l" fontAlgn="b"/>
                      <a:r>
                        <a:rPr lang="nl-BE" sz="1200" b="1" u="none" strike="noStrike" smtClean="0">
                          <a:latin typeface="+mn-lt"/>
                          <a:cs typeface="Arial" pitchFamily="34" charset="0"/>
                        </a:rPr>
                        <a:t>Groepsverzekering</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47,6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53,9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56,9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59,7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62,1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043">
                <a:tc>
                  <a:txBody>
                    <a:bodyPr/>
                    <a:lstStyle/>
                    <a:p>
                      <a:pPr marL="447675" indent="0" algn="l" fontAlgn="b"/>
                      <a:r>
                        <a:rPr lang="nl-BE" sz="1200" b="1" u="none" strike="noStrike">
                          <a:latin typeface="+mn-lt"/>
                          <a:cs typeface="Arial" pitchFamily="34" charset="0"/>
                        </a:rPr>
                        <a:t>Bedrijfsleiderverzekering</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3,1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043">
                <a:tc>
                  <a:txBody>
                    <a:bodyPr/>
                    <a:lstStyle/>
                    <a:p>
                      <a:pPr marL="88900" indent="0" algn="l" fontAlgn="b"/>
                      <a:r>
                        <a:rPr lang="nl-BE" sz="1200" b="1" u="none" strike="noStrike">
                          <a:latin typeface="+mn-lt"/>
                          <a:cs typeface="Arial" pitchFamily="34" charset="0"/>
                        </a:rPr>
                        <a:t>Derde pijler</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26,8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32,2</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34,0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043">
                <a:tc>
                  <a:txBody>
                    <a:bodyPr/>
                    <a:lstStyle/>
                    <a:p>
                      <a:pPr marL="447675" indent="0" algn="l" fontAlgn="b"/>
                      <a:r>
                        <a:rPr lang="nl-BE" sz="1200" b="1" u="none" strike="noStrike">
                          <a:latin typeface="+mn-lt"/>
                          <a:cs typeface="Arial" pitchFamily="34" charset="0"/>
                        </a:rPr>
                        <a:t>Verzekeringen</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14,1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043">
                <a:tc>
                  <a:txBody>
                    <a:bodyPr/>
                    <a:lstStyle/>
                    <a:p>
                      <a:pPr marL="447675" indent="0" algn="l" fontAlgn="b"/>
                      <a:r>
                        <a:rPr lang="nl-BE" sz="1200" b="1" u="none" strike="noStrike">
                          <a:latin typeface="+mn-lt"/>
                          <a:cs typeface="Arial" pitchFamily="34" charset="0"/>
                        </a:rPr>
                        <a:t>Pensioenspaarfondsen</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18,1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2" name="TextBox 1"/>
          <p:cNvSpPr txBox="1"/>
          <p:nvPr/>
        </p:nvSpPr>
        <p:spPr>
          <a:xfrm>
            <a:off x="755576" y="5517232"/>
            <a:ext cx="7632848" cy="261610"/>
          </a:xfrm>
          <a:prstGeom prst="rect">
            <a:avLst/>
          </a:prstGeom>
          <a:noFill/>
        </p:spPr>
        <p:txBody>
          <a:bodyPr wrap="square" rtlCol="0">
            <a:spAutoFit/>
          </a:bodyPr>
          <a:lstStyle/>
          <a:p>
            <a:r>
              <a:rPr lang="nl-BE" sz="1100" smtClean="0"/>
              <a:t>* IBP’s: technische voorzieningen, verzekeringen: technische voorziening leven, pensioenspaarfondsen: inventariswaarde</a:t>
            </a:r>
            <a:endParaRPr lang="nl-BE" sz="1100"/>
          </a:p>
        </p:txBody>
      </p:sp>
    </p:spTree>
    <p:extLst>
      <p:ext uri="{BB962C8B-B14F-4D97-AF65-F5344CB8AC3E}">
        <p14:creationId xmlns:p14="http://schemas.microsoft.com/office/powerpoint/2010/main" val="41536463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214" y="1412776"/>
            <a:ext cx="8255001" cy="4231024"/>
          </a:xfrm>
        </p:spPr>
        <p:txBody>
          <a:bodyPr/>
          <a:lstStyle/>
          <a:p>
            <a:r>
              <a:rPr lang="nl-BE" sz="1600" b="1" smtClean="0"/>
              <a:t>IBP</a:t>
            </a:r>
            <a:r>
              <a:rPr lang="nl-BE" sz="1600" smtClean="0"/>
              <a:t>: Instelling voor bedrijfspensioenvoorziening</a:t>
            </a:r>
          </a:p>
          <a:p>
            <a:r>
              <a:rPr lang="nl-BE" sz="1600" b="1" smtClean="0"/>
              <a:t>ICB</a:t>
            </a:r>
            <a:r>
              <a:rPr lang="nl-BE" sz="1600" smtClean="0"/>
              <a:t>: Instelling voor collectieve belegging</a:t>
            </a:r>
          </a:p>
          <a:p>
            <a:r>
              <a:rPr lang="nl-BE" sz="1600" b="1" smtClean="0"/>
              <a:t>KTV</a:t>
            </a:r>
            <a:r>
              <a:rPr lang="nl-BE" sz="1600" smtClean="0"/>
              <a:t> (korte termijn technische voorzieningen): voorzieningen die overeenstemmen met de door de aangeslotenen verworven pensioenrechten</a:t>
            </a:r>
          </a:p>
          <a:p>
            <a:r>
              <a:rPr lang="nl-BE" sz="1600" b="1" smtClean="0"/>
              <a:t>LTV</a:t>
            </a:r>
            <a:r>
              <a:rPr lang="nl-BE" sz="1600" smtClean="0"/>
              <a:t> (lange termijn technische voorzieningen): een niveau van voorzieningen waarbij bovenop de verworven pensioenrechten een veiligheidsbuffer wordt ingebouwd</a:t>
            </a:r>
          </a:p>
          <a:p>
            <a:r>
              <a:rPr lang="nl-BE" sz="1600" b="1" smtClean="0"/>
              <a:t>DB</a:t>
            </a:r>
            <a:r>
              <a:rPr lang="nl-BE" sz="1600" smtClean="0"/>
              <a:t>: defined benefits (te bereiken doel)</a:t>
            </a:r>
          </a:p>
          <a:p>
            <a:r>
              <a:rPr lang="nl-BE" sz="1600" b="1" smtClean="0"/>
              <a:t>DC</a:t>
            </a:r>
            <a:r>
              <a:rPr lang="nl-BE" sz="1600" smtClean="0"/>
              <a:t>: defined contributions (vaste bijdragen)</a:t>
            </a:r>
          </a:p>
          <a:p>
            <a:r>
              <a:rPr lang="nl-BE" sz="1600" b="1" smtClean="0"/>
              <a:t>XB</a:t>
            </a:r>
            <a:r>
              <a:rPr lang="nl-BE" sz="1600" smtClean="0"/>
              <a:t>: cross-border (grensoverschrijdend)</a:t>
            </a:r>
          </a:p>
          <a:p>
            <a:r>
              <a:rPr lang="nl-BE" sz="1600" b="1" smtClean="0"/>
              <a:t>WG</a:t>
            </a:r>
            <a:r>
              <a:rPr lang="nl-BE" sz="1600" smtClean="0"/>
              <a:t>: werkgever</a:t>
            </a:r>
          </a:p>
          <a:p>
            <a:endParaRPr lang="nl-BE" sz="2400"/>
          </a:p>
        </p:txBody>
      </p:sp>
      <p:sp>
        <p:nvSpPr>
          <p:cNvPr id="7" name="Date Placeholder 6"/>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a:xfrm>
            <a:off x="792165" y="188640"/>
            <a:ext cx="7894636" cy="990132"/>
          </a:xfrm>
        </p:spPr>
        <p:txBody>
          <a:bodyPr/>
          <a:lstStyle/>
          <a:p>
            <a:r>
              <a:rPr lang="nl-BE" smtClean="0"/>
              <a:t>Lexicon</a:t>
            </a:r>
            <a:endParaRPr lang="nl-BE"/>
          </a:p>
        </p:txBody>
      </p:sp>
      <p:sp>
        <p:nvSpPr>
          <p:cNvPr id="9" name="Footer Placeholder 8"/>
          <p:cNvSpPr>
            <a:spLocks noGrp="1"/>
          </p:cNvSpPr>
          <p:nvPr>
            <p:ph type="ftr" sz="quarter" idx="11"/>
          </p:nvPr>
        </p:nvSpPr>
        <p:spPr/>
        <p:txBody>
          <a:bodyPr/>
          <a:lstStyle/>
          <a:p>
            <a:r>
              <a:rPr lang="nl-BE" smtClean="0"/>
              <a:t>Rapportering over het boekjaar 2017</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45</a:t>
            </a:fld>
            <a:endParaRPr lang="nl-B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smtClean="0"/>
              <a:t>De sector van de Instellingen voor Bedrijfspensioenvoorziening - Boekjaar 2017</a:t>
            </a:r>
            <a:r>
              <a:rPr lang="nl-BE" smtClean="0"/>
              <a:t/>
            </a:r>
            <a:br>
              <a:rPr lang="nl-BE" smtClean="0"/>
            </a:br>
            <a:endParaRPr lang="nl-BE"/>
          </a:p>
        </p:txBody>
      </p:sp>
      <p:sp>
        <p:nvSpPr>
          <p:cNvPr id="3" name="Text Placeholder 2"/>
          <p:cNvSpPr>
            <a:spLocks noGrp="1"/>
          </p:cNvSpPr>
          <p:nvPr>
            <p:ph type="body" idx="1"/>
          </p:nvPr>
        </p:nvSpPr>
        <p:spPr/>
        <p:txBody>
          <a:bodyPr/>
          <a:lstStyle/>
          <a:p>
            <a:r>
              <a:rPr lang="nl-BE" smtClean="0"/>
              <a:t>Kerncijfers</a:t>
            </a:r>
            <a:endParaRPr lang="nl-BE"/>
          </a:p>
        </p:txBody>
      </p:sp>
      <p:sp>
        <p:nvSpPr>
          <p:cNvPr id="7" name="Slide Number Placeholder 6"/>
          <p:cNvSpPr>
            <a:spLocks noGrp="1"/>
          </p:cNvSpPr>
          <p:nvPr>
            <p:ph type="sldNum" sz="quarter" idx="4"/>
          </p:nvPr>
        </p:nvSpPr>
        <p:spPr/>
        <p:txBody>
          <a:bodyPr/>
          <a:lstStyle/>
          <a:p>
            <a:fld id="{90FF19FB-2F2A-410F-BBCC-7AE0EC5BE55E}" type="slidenum">
              <a:rPr lang="nl-BE" smtClean="0"/>
              <a:pPr/>
              <a:t>5</a:t>
            </a:fld>
            <a:endParaRPr lang="nl-BE" dirty="0"/>
          </a:p>
        </p:txBody>
      </p:sp>
      <p:sp>
        <p:nvSpPr>
          <p:cNvPr id="5" name="Date Placeholder 4"/>
          <p:cNvSpPr>
            <a:spLocks noGrp="1"/>
          </p:cNvSpPr>
          <p:nvPr>
            <p:ph type="dt" sz="half" idx="10"/>
          </p:nvPr>
        </p:nvSpPr>
        <p:spPr/>
        <p:txBody>
          <a:bodyPr/>
          <a:lstStyle/>
          <a:p>
            <a:r>
              <a:rPr lang="nl-BE" smtClean="0"/>
              <a:t>11 september 2018</a:t>
            </a:r>
            <a:endParaRPr lang="nl-BE" dirty="0"/>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600"/>
              </a:spcBef>
            </a:pPr>
            <a:r>
              <a:rPr lang="nl-BE" smtClean="0"/>
              <a:t>Aantal rapporterende IBP's: 201</a:t>
            </a:r>
          </a:p>
          <a:p>
            <a:pPr>
              <a:spcBef>
                <a:spcPts val="600"/>
              </a:spcBef>
            </a:pPr>
            <a:r>
              <a:rPr lang="nl-BE" smtClean="0"/>
              <a:t>Balanstotaal: 35,1 mia €</a:t>
            </a:r>
          </a:p>
          <a:p>
            <a:pPr>
              <a:spcBef>
                <a:spcPts val="600"/>
              </a:spcBef>
            </a:pPr>
            <a:r>
              <a:rPr lang="nl-BE" smtClean="0"/>
              <a:t>Technische voorzieningen: 27,7 mia €</a:t>
            </a:r>
          </a:p>
          <a:p>
            <a:pPr>
              <a:spcBef>
                <a:spcPts val="600"/>
              </a:spcBef>
            </a:pPr>
            <a:r>
              <a:rPr lang="nl-BE" smtClean="0"/>
              <a:t>Aantal deelnemers: 1,73 mio</a:t>
            </a:r>
          </a:p>
          <a:p>
            <a:pPr>
              <a:spcBef>
                <a:spcPts val="600"/>
              </a:spcBef>
            </a:pPr>
            <a:r>
              <a:rPr lang="nl-BE" smtClean="0"/>
              <a:t>Dekkingsgraad KTV + marge: 149 % </a:t>
            </a:r>
          </a:p>
          <a:p>
            <a:pPr>
              <a:spcBef>
                <a:spcPts val="600"/>
              </a:spcBef>
            </a:pPr>
            <a:r>
              <a:rPr lang="nl-BE" smtClean="0"/>
              <a:t>Dekkingsgraad LTV + marge: 124 %</a:t>
            </a:r>
          </a:p>
        </p:txBody>
      </p:sp>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a:xfrm>
            <a:off x="432581" y="188640"/>
            <a:ext cx="7894636" cy="990132"/>
          </a:xfrm>
        </p:spPr>
        <p:txBody>
          <a:bodyPr/>
          <a:lstStyle/>
          <a:p>
            <a:r>
              <a:rPr lang="nl-BE" smtClean="0"/>
              <a:t>Sector</a:t>
            </a:r>
            <a:endParaRPr lang="nl-BE"/>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6</a:t>
            </a:fld>
            <a:endParaRPr lang="nl-BE" dirty="0"/>
          </a:p>
        </p:txBody>
      </p:sp>
    </p:spTree>
    <p:extLst>
      <p:ext uri="{BB962C8B-B14F-4D97-AF65-F5344CB8AC3E}">
        <p14:creationId xmlns:p14="http://schemas.microsoft.com/office/powerpoint/2010/main" val="2114444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smtClean="0"/>
              <a:t>Sector - balanstotaal</a:t>
            </a:r>
            <a:endParaRPr lang="nl-BE"/>
          </a:p>
        </p:txBody>
      </p:sp>
      <p:sp>
        <p:nvSpPr>
          <p:cNvPr id="11" name="Footer Placeholder 10"/>
          <p:cNvSpPr>
            <a:spLocks noGrp="1"/>
          </p:cNvSpPr>
          <p:nvPr>
            <p:ph type="ftr" sz="quarter" idx="11"/>
          </p:nvPr>
        </p:nvSpPr>
        <p:spPr/>
        <p:txBody>
          <a:bodyPr/>
          <a:lstStyle/>
          <a:p>
            <a:r>
              <a:rPr lang="nl-BE" smtClean="0"/>
              <a:t>Rapportering over het boekjaar 2017</a:t>
            </a:r>
            <a:endParaRPr lang="nl-BE" dirty="0"/>
          </a:p>
        </p:txBody>
      </p:sp>
      <p:sp>
        <p:nvSpPr>
          <p:cNvPr id="9" name="Slide Number Placeholder 8"/>
          <p:cNvSpPr>
            <a:spLocks noGrp="1"/>
          </p:cNvSpPr>
          <p:nvPr>
            <p:ph type="sldNum" sz="quarter" idx="4"/>
          </p:nvPr>
        </p:nvSpPr>
        <p:spPr/>
        <p:txBody>
          <a:bodyPr/>
          <a:lstStyle/>
          <a:p>
            <a:fld id="{90FF19FB-2F2A-410F-BBCC-7AE0EC5BE55E}" type="slidenum">
              <a:rPr lang="nl-BE" smtClean="0"/>
              <a:pPr/>
              <a:t>7</a:t>
            </a:fld>
            <a:endParaRPr lang="nl-BE" dirty="0"/>
          </a:p>
        </p:txBody>
      </p:sp>
      <p:sp>
        <p:nvSpPr>
          <p:cNvPr id="8" name="TextBox 7"/>
          <p:cNvSpPr txBox="1"/>
          <p:nvPr/>
        </p:nvSpPr>
        <p:spPr>
          <a:xfrm>
            <a:off x="683568" y="1405764"/>
            <a:ext cx="2952328" cy="369332"/>
          </a:xfrm>
          <a:prstGeom prst="rect">
            <a:avLst/>
          </a:prstGeom>
          <a:noFill/>
        </p:spPr>
        <p:txBody>
          <a:bodyPr wrap="square" rtlCol="0">
            <a:spAutoFit/>
          </a:bodyPr>
          <a:lstStyle/>
          <a:p>
            <a:r>
              <a:rPr lang="nl-BE" smtClean="0"/>
              <a:t>Evolutie balanstotaal</a:t>
            </a:r>
            <a:endParaRPr lang="nl-BE"/>
          </a:p>
        </p:txBody>
      </p:sp>
      <p:graphicFrame>
        <p:nvGraphicFramePr>
          <p:cNvPr id="10" name="Chart 9"/>
          <p:cNvGraphicFramePr>
            <a:graphicFrameLocks/>
          </p:cNvGraphicFramePr>
          <p:nvPr>
            <p:extLst>
              <p:ext uri="{D42A27DB-BD31-4B8C-83A1-F6EECF244321}">
                <p14:modId xmlns:p14="http://schemas.microsoft.com/office/powerpoint/2010/main" val="263242240"/>
              </p:ext>
            </p:extLst>
          </p:nvPr>
        </p:nvGraphicFramePr>
        <p:xfrm>
          <a:off x="791369" y="1844824"/>
          <a:ext cx="7895433"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023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a:xfrm>
            <a:off x="323528" y="205430"/>
            <a:ext cx="7894636" cy="990132"/>
          </a:xfrm>
        </p:spPr>
        <p:txBody>
          <a:bodyPr/>
          <a:lstStyle/>
          <a:p>
            <a:r>
              <a:rPr lang="nl-BE"/>
              <a:t>Sector - balanstotaal</a:t>
            </a:r>
          </a:p>
        </p:txBody>
      </p:sp>
      <p:sp>
        <p:nvSpPr>
          <p:cNvPr id="11" name="Footer Placeholder 10"/>
          <p:cNvSpPr>
            <a:spLocks noGrp="1"/>
          </p:cNvSpPr>
          <p:nvPr>
            <p:ph type="ftr" sz="quarter" idx="11"/>
          </p:nvPr>
        </p:nvSpPr>
        <p:spPr/>
        <p:txBody>
          <a:bodyPr/>
          <a:lstStyle/>
          <a:p>
            <a:r>
              <a:rPr lang="nl-BE" smtClean="0"/>
              <a:t>Rapportering over het boekjaar 2017</a:t>
            </a:r>
            <a:endParaRPr lang="nl-BE" dirty="0"/>
          </a:p>
        </p:txBody>
      </p:sp>
      <p:sp>
        <p:nvSpPr>
          <p:cNvPr id="10" name="Slide Number Placeholder 9"/>
          <p:cNvSpPr>
            <a:spLocks noGrp="1"/>
          </p:cNvSpPr>
          <p:nvPr>
            <p:ph type="sldNum" sz="quarter" idx="4"/>
          </p:nvPr>
        </p:nvSpPr>
        <p:spPr/>
        <p:txBody>
          <a:bodyPr/>
          <a:lstStyle/>
          <a:p>
            <a:fld id="{90FF19FB-2F2A-410F-BBCC-7AE0EC5BE55E}" type="slidenum">
              <a:rPr lang="nl-BE" smtClean="0"/>
              <a:pPr/>
              <a:t>8</a:t>
            </a:fld>
            <a:endParaRPr lang="nl-BE" dirty="0"/>
          </a:p>
        </p:txBody>
      </p:sp>
      <p:sp>
        <p:nvSpPr>
          <p:cNvPr id="8" name="TextBox 7"/>
          <p:cNvSpPr txBox="1"/>
          <p:nvPr/>
        </p:nvSpPr>
        <p:spPr>
          <a:xfrm>
            <a:off x="251520" y="1412776"/>
            <a:ext cx="2952328" cy="369332"/>
          </a:xfrm>
          <a:prstGeom prst="rect">
            <a:avLst/>
          </a:prstGeom>
          <a:noFill/>
        </p:spPr>
        <p:txBody>
          <a:bodyPr wrap="square" rtlCol="0">
            <a:spAutoFit/>
          </a:bodyPr>
          <a:lstStyle/>
          <a:p>
            <a:r>
              <a:rPr lang="nl-BE" smtClean="0"/>
              <a:t>Heterogene sector</a:t>
            </a:r>
            <a:endParaRPr lang="nl-BE"/>
          </a:p>
        </p:txBody>
      </p:sp>
      <p:graphicFrame>
        <p:nvGraphicFramePr>
          <p:cNvPr id="9" name="Table 8"/>
          <p:cNvGraphicFramePr>
            <a:graphicFrameLocks noGrp="1"/>
          </p:cNvGraphicFramePr>
          <p:nvPr>
            <p:extLst>
              <p:ext uri="{D42A27DB-BD31-4B8C-83A1-F6EECF244321}">
                <p14:modId xmlns:p14="http://schemas.microsoft.com/office/powerpoint/2010/main" val="1288318136"/>
              </p:ext>
            </p:extLst>
          </p:nvPr>
        </p:nvGraphicFramePr>
        <p:xfrm>
          <a:off x="323528" y="2052174"/>
          <a:ext cx="7992887" cy="3153126"/>
        </p:xfrm>
        <a:graphic>
          <a:graphicData uri="http://schemas.openxmlformats.org/drawingml/2006/table">
            <a:tbl>
              <a:tblPr>
                <a:tableStyleId>{775DCB02-9BB8-47FD-8907-85C794F793BA}</a:tableStyleId>
              </a:tblPr>
              <a:tblGrid>
                <a:gridCol w="1880679"/>
                <a:gridCol w="1319509"/>
                <a:gridCol w="1557122"/>
                <a:gridCol w="1557122"/>
                <a:gridCol w="1678455"/>
              </a:tblGrid>
              <a:tr h="627682">
                <a:tc>
                  <a:txBody>
                    <a:bodyPr/>
                    <a:lstStyle/>
                    <a:p>
                      <a:pPr algn="ctr" fontAlgn="ctr"/>
                      <a:r>
                        <a:rPr lang="nl-BE" sz="1200" b="1" u="none" strike="noStrike">
                          <a:latin typeface="+mn-lt"/>
                          <a:cs typeface="Arial" pitchFamily="34" charset="0"/>
                        </a:rPr>
                        <a:t>Balanstotaal </a:t>
                      </a:r>
                      <a:endParaRPr lang="nl-BE" sz="1200" b="1" u="none" strike="noStrike" smtClean="0">
                        <a:latin typeface="+mn-lt"/>
                        <a:cs typeface="Arial" pitchFamily="34" charset="0"/>
                      </a:endParaRPr>
                    </a:p>
                    <a:p>
                      <a:pPr algn="ctr" fontAlgn="ctr"/>
                      <a:r>
                        <a:rPr lang="nl-BE" sz="1200" b="1" u="none" strike="noStrike" smtClean="0">
                          <a:latin typeface="+mn-lt"/>
                          <a:cs typeface="Arial" pitchFamily="34" charset="0"/>
                        </a:rPr>
                        <a:t>(</a:t>
                      </a:r>
                      <a:r>
                        <a:rPr lang="nl-BE" sz="1200" b="1" u="none" strike="noStrike">
                          <a:latin typeface="+mn-lt"/>
                          <a:cs typeface="Arial" pitchFamily="34" charset="0"/>
                        </a:rPr>
                        <a:t>in Euro)</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u="none" strike="noStrike">
                          <a:latin typeface="+mn-lt"/>
                          <a:cs typeface="Arial" pitchFamily="34" charset="0"/>
                        </a:rPr>
                        <a:t>Aantal instellingen</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solidFill>
                            <a:schemeClr val="dk1"/>
                          </a:solidFill>
                          <a:latin typeface="+mn-lt"/>
                          <a:ea typeface="+mn-ea"/>
                          <a:cs typeface="Arial" pitchFamily="34" charset="0"/>
                        </a:rPr>
                        <a:t>% instellingen</a:t>
                      </a:r>
                      <a:endParaRPr lang="nl-BE" sz="1200" b="1"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u="none" strike="noStrike" smtClean="0">
                          <a:latin typeface="+mn-lt"/>
                          <a:cs typeface="Arial" pitchFamily="34" charset="0"/>
                        </a:rPr>
                        <a:t>Balanswaarde</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u="none" strike="noStrike" smtClean="0">
                          <a:latin typeface="+mn-lt"/>
                          <a:cs typeface="Arial" pitchFamily="34" charset="0"/>
                        </a:rPr>
                        <a:t>% </a:t>
                      </a:r>
                      <a:r>
                        <a:rPr lang="nl-BE" sz="1200" b="1" u="none" strike="noStrike">
                          <a:latin typeface="+mn-lt"/>
                          <a:cs typeface="Arial" pitchFamily="34" charset="0"/>
                        </a:rPr>
                        <a:t>totaal</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16821">
                <a:tc>
                  <a:txBody>
                    <a:bodyPr/>
                    <a:lstStyle/>
                    <a:p>
                      <a:pPr marL="0" algn="ctr" defTabSz="914400" rtl="0" eaLnBrk="1" fontAlgn="ctr" latinLnBrk="0" hangingPunct="1"/>
                      <a:r>
                        <a:rPr lang="nl-BE" sz="1200" b="1" u="none" strike="noStrike" kern="1200">
                          <a:solidFill>
                            <a:schemeClr val="dk1"/>
                          </a:solidFill>
                          <a:latin typeface="+mn-lt"/>
                          <a:ea typeface="+mn-ea"/>
                          <a:cs typeface="Arial" pitchFamily="34" charset="0"/>
                        </a:rPr>
                        <a:t>&gt; 1 Mia</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r>
                        <a:rPr lang="nl-BE" sz="1200" b="0" i="0" u="none" strike="noStrike">
                          <a:solidFill>
                            <a:srgbClr val="002244"/>
                          </a:solidFill>
                          <a:effectLst/>
                          <a:latin typeface="Calibri" panose="020F0502020204030204" pitchFamily="34" charset="0"/>
                        </a:rPr>
                        <a:t>16.337.109.413</a:t>
                      </a:r>
                    </a:p>
                  </a:txBody>
                  <a:tcPr marL="0" marR="108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16821">
                <a:tc>
                  <a:txBody>
                    <a:bodyPr/>
                    <a:lstStyle/>
                    <a:p>
                      <a:pPr marL="0" algn="ctr" defTabSz="914400" rtl="0" eaLnBrk="1" fontAlgn="ctr" latinLnBrk="0" hangingPunct="1"/>
                      <a:r>
                        <a:rPr lang="nl-BE" sz="1200" b="1" u="none" strike="noStrike" kern="1200">
                          <a:solidFill>
                            <a:schemeClr val="dk1"/>
                          </a:solidFill>
                          <a:latin typeface="+mn-lt"/>
                          <a:ea typeface="+mn-ea"/>
                          <a:cs typeface="Arial" pitchFamily="34" charset="0"/>
                        </a:rPr>
                        <a:t>1 Mia &lt;&gt; 500 Mio</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5.636.150.904</a:t>
                      </a:r>
                    </a:p>
                  </a:txBody>
                  <a:tcPr marL="0" marR="108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16821">
                <a:tc>
                  <a:txBody>
                    <a:bodyPr/>
                    <a:lstStyle/>
                    <a:p>
                      <a:pPr marL="0" algn="ctr" defTabSz="914400" rtl="0" eaLnBrk="1" fontAlgn="ctr" latinLnBrk="0" hangingPunct="1"/>
                      <a:r>
                        <a:rPr lang="nl-BE" sz="1200" b="1" u="none" strike="noStrike" kern="1200">
                          <a:solidFill>
                            <a:schemeClr val="dk1"/>
                          </a:solidFill>
                          <a:latin typeface="+mn-lt"/>
                          <a:ea typeface="+mn-ea"/>
                          <a:cs typeface="Arial" pitchFamily="34" charset="0"/>
                        </a:rPr>
                        <a:t>100 mln &lt;&gt;500 mln</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8.822.130.128</a:t>
                      </a:r>
                    </a:p>
                  </a:txBody>
                  <a:tcPr marL="0" marR="108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16821">
                <a:tc>
                  <a:txBody>
                    <a:bodyPr/>
                    <a:lstStyle/>
                    <a:p>
                      <a:pPr marL="0" algn="ctr" defTabSz="914400" rtl="0" eaLnBrk="1" fontAlgn="ctr" latinLnBrk="0" hangingPunct="1"/>
                      <a:r>
                        <a:rPr lang="nl-BE" sz="1200" b="1" u="none" strike="noStrike" kern="1200">
                          <a:solidFill>
                            <a:schemeClr val="dk1"/>
                          </a:solidFill>
                          <a:latin typeface="+mn-lt"/>
                          <a:ea typeface="+mn-ea"/>
                          <a:cs typeface="Arial" pitchFamily="34" charset="0"/>
                        </a:rPr>
                        <a:t>10 mln &lt;&gt;100 mln</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4.158.227.249</a:t>
                      </a:r>
                    </a:p>
                  </a:txBody>
                  <a:tcPr marL="0" marR="108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16821">
                <a:tc>
                  <a:txBody>
                    <a:bodyPr/>
                    <a:lstStyle/>
                    <a:p>
                      <a:pPr marL="0" algn="ctr" defTabSz="914400" rtl="0" eaLnBrk="1" fontAlgn="ctr" latinLnBrk="0" hangingPunct="1"/>
                      <a:r>
                        <a:rPr lang="nl-BE" sz="1200" b="1" u="none" strike="noStrike" kern="1200">
                          <a:solidFill>
                            <a:schemeClr val="dk1"/>
                          </a:solidFill>
                          <a:latin typeface="+mn-lt"/>
                          <a:ea typeface="+mn-ea"/>
                          <a:cs typeface="Arial" pitchFamily="34" charset="0"/>
                        </a:rPr>
                        <a:t>&lt;10 mln</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193.330.574</a:t>
                      </a:r>
                    </a:p>
                  </a:txBody>
                  <a:tcPr marL="0" marR="108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41339">
                <a:tc>
                  <a:txBody>
                    <a:bodyPr/>
                    <a:lstStyle/>
                    <a:p>
                      <a:pPr marL="0" algn="ctr" defTabSz="914400" rtl="0" eaLnBrk="1" fontAlgn="ctr" latinLnBrk="0" hangingPunct="1"/>
                      <a:r>
                        <a:rPr lang="nl-BE" sz="1200" b="1" u="none" strike="noStrike" kern="1200">
                          <a:solidFill>
                            <a:schemeClr val="dk1"/>
                          </a:solidFill>
                          <a:latin typeface="+mn-lt"/>
                          <a:ea typeface="+mn-ea"/>
                          <a:cs typeface="Arial" pitchFamily="34" charset="0"/>
                        </a:rPr>
                        <a:t>Totaal</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35.146.948.269</a:t>
                      </a:r>
                    </a:p>
                  </a:txBody>
                  <a:tcPr marL="0" marR="108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5" name="TextBox 4"/>
          <p:cNvSpPr txBox="1"/>
          <p:nvPr/>
        </p:nvSpPr>
        <p:spPr>
          <a:xfrm>
            <a:off x="323528" y="5422514"/>
            <a:ext cx="8064896" cy="738664"/>
          </a:xfrm>
          <a:prstGeom prst="rect">
            <a:avLst/>
          </a:prstGeom>
          <a:noFill/>
        </p:spPr>
        <p:txBody>
          <a:bodyPr wrap="square" rtlCol="0">
            <a:spAutoFit/>
          </a:bodyPr>
          <a:lstStyle/>
          <a:p>
            <a:r>
              <a:rPr lang="nl-BE" sz="1400" smtClean="0">
                <a:solidFill>
                  <a:schemeClr val="dk1"/>
                </a:solidFill>
                <a:cs typeface="Arial" pitchFamily="34" charset="0"/>
              </a:rPr>
              <a:t>62 % van </a:t>
            </a:r>
            <a:r>
              <a:rPr lang="nl-BE" sz="1400">
                <a:solidFill>
                  <a:schemeClr val="dk1"/>
                </a:solidFill>
                <a:cs typeface="Arial" pitchFamily="34" charset="0"/>
              </a:rPr>
              <a:t>het balanstotaal van de sector is in handen van slechts </a:t>
            </a:r>
            <a:r>
              <a:rPr lang="nl-BE" sz="1400" smtClean="0">
                <a:solidFill>
                  <a:schemeClr val="dk1"/>
                </a:solidFill>
                <a:cs typeface="Arial" pitchFamily="34" charset="0"/>
              </a:rPr>
              <a:t>8 % </a:t>
            </a:r>
            <a:r>
              <a:rPr lang="nl-BE" sz="1400">
                <a:solidFill>
                  <a:schemeClr val="dk1"/>
                </a:solidFill>
                <a:cs typeface="Arial" pitchFamily="34" charset="0"/>
              </a:rPr>
              <a:t>van het totaal aantal IBP’s, terwijl een vierde van het aantal </a:t>
            </a:r>
            <a:r>
              <a:rPr lang="nl-BE" sz="1400" smtClean="0">
                <a:solidFill>
                  <a:schemeClr val="dk1"/>
                </a:solidFill>
                <a:cs typeface="Arial" pitchFamily="34" charset="0"/>
              </a:rPr>
              <a:t>IBP’s, nl. die met een balanstotaal van minder dan 10 mio euro, slechts </a:t>
            </a:r>
            <a:r>
              <a:rPr lang="nl-BE" sz="1400">
                <a:solidFill>
                  <a:schemeClr val="dk1"/>
                </a:solidFill>
                <a:cs typeface="Arial" pitchFamily="34" charset="0"/>
              </a:rPr>
              <a:t>1% van het balanstotaal van de sector vertegenwoordigt</a:t>
            </a:r>
            <a:r>
              <a:rPr lang="nl-BE" sz="1400" smtClean="0">
                <a:solidFill>
                  <a:schemeClr val="dk1"/>
                </a:solidFill>
                <a:cs typeface="Arial" pitchFamily="34" charset="0"/>
              </a:rPr>
              <a:t>.</a:t>
            </a:r>
            <a:endParaRPr lang="nl-BE" sz="1400">
              <a:solidFill>
                <a:schemeClr val="dk1"/>
              </a:solidFill>
              <a:cs typeface="Arial" pitchFamily="34" charset="0"/>
            </a:endParaRPr>
          </a:p>
        </p:txBody>
      </p:sp>
    </p:spTree>
    <p:extLst>
      <p:ext uri="{BB962C8B-B14F-4D97-AF65-F5344CB8AC3E}">
        <p14:creationId xmlns:p14="http://schemas.microsoft.com/office/powerpoint/2010/main" val="271974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555190"/>
            <a:ext cx="8255001" cy="4231024"/>
          </a:xfrm>
        </p:spPr>
        <p:txBody>
          <a:bodyPr/>
          <a:lstStyle/>
          <a:p>
            <a:r>
              <a:rPr lang="nl-BE" smtClean="0"/>
              <a:t>Balanstotaal: 17,3 mia €</a:t>
            </a:r>
          </a:p>
          <a:p>
            <a:pPr marL="360000" lvl="1" indent="0">
              <a:buNone/>
            </a:pPr>
            <a:r>
              <a:rPr lang="nl-BE" smtClean="0"/>
              <a:t>	</a:t>
            </a:r>
            <a:r>
              <a:rPr lang="nl-BE"/>
              <a:t>= </a:t>
            </a:r>
            <a:r>
              <a:rPr lang="nl-BE" smtClean="0"/>
              <a:t>49 % van balanstotaal sector</a:t>
            </a:r>
          </a:p>
          <a:p>
            <a:r>
              <a:rPr lang="nl-BE" smtClean="0"/>
              <a:t>Technische voorzieningen: 12,6 mia €</a:t>
            </a:r>
          </a:p>
          <a:p>
            <a:pPr marL="360000" lvl="1" indent="0">
              <a:buNone/>
            </a:pPr>
            <a:r>
              <a:rPr lang="nl-BE" smtClean="0"/>
              <a:t>	</a:t>
            </a:r>
            <a:r>
              <a:rPr lang="nl-BE"/>
              <a:t>= </a:t>
            </a:r>
            <a:r>
              <a:rPr lang="nl-BE" smtClean="0"/>
              <a:t>46 % van technische voorzieningen sector</a:t>
            </a:r>
          </a:p>
          <a:p>
            <a:r>
              <a:rPr lang="nl-BE" smtClean="0"/>
              <a:t>Aantal deelnemers: 437.000 </a:t>
            </a:r>
          </a:p>
          <a:p>
            <a:pPr marL="360000" lvl="1" indent="0">
              <a:buClr>
                <a:srgbClr val="9DC2D7"/>
              </a:buClr>
              <a:buNone/>
            </a:pPr>
            <a:r>
              <a:rPr lang="nl-BE">
                <a:solidFill>
                  <a:srgbClr val="000000"/>
                </a:solidFill>
              </a:rPr>
              <a:t>	</a:t>
            </a:r>
            <a:r>
              <a:rPr lang="nl-BE"/>
              <a:t>= </a:t>
            </a:r>
            <a:r>
              <a:rPr lang="nl-BE" smtClean="0"/>
              <a:t>25 </a:t>
            </a:r>
            <a:r>
              <a:rPr lang="nl-BE"/>
              <a:t>% van aantal deelnemers </a:t>
            </a:r>
            <a:r>
              <a:rPr lang="nl-BE" smtClean="0"/>
              <a:t>sector</a:t>
            </a:r>
            <a:endParaRPr lang="nl-BE"/>
          </a:p>
          <a:p>
            <a:r>
              <a:rPr lang="nl-BE" smtClean="0"/>
              <a:t>Dekkingsgraad KTV + marge: 158 %</a:t>
            </a:r>
          </a:p>
          <a:p>
            <a:r>
              <a:rPr lang="nl-BE" smtClean="0"/>
              <a:t>Dekkingsgraad LTV + marge: 131 %</a:t>
            </a:r>
            <a:endParaRPr lang="nl-BE"/>
          </a:p>
        </p:txBody>
      </p:sp>
      <p:sp>
        <p:nvSpPr>
          <p:cNvPr id="3" name="Date Placeholder 2"/>
          <p:cNvSpPr>
            <a:spLocks noGrp="1"/>
          </p:cNvSpPr>
          <p:nvPr>
            <p:ph type="dt" sz="half" idx="10"/>
          </p:nvPr>
        </p:nvSpPr>
        <p:spPr/>
        <p:txBody>
          <a:bodyPr/>
          <a:lstStyle/>
          <a:p>
            <a:r>
              <a:rPr lang="nl-BE" smtClean="0"/>
              <a:t>11 september 2018</a:t>
            </a:r>
            <a:endParaRPr lang="nl-BE" dirty="0"/>
          </a:p>
        </p:txBody>
      </p:sp>
      <p:sp>
        <p:nvSpPr>
          <p:cNvPr id="4" name="Title 3"/>
          <p:cNvSpPr>
            <a:spLocks noGrp="1"/>
          </p:cNvSpPr>
          <p:nvPr>
            <p:ph type="title"/>
          </p:nvPr>
        </p:nvSpPr>
        <p:spPr/>
        <p:txBody>
          <a:bodyPr/>
          <a:lstStyle/>
          <a:p>
            <a:r>
              <a:rPr lang="nl-BE" smtClean="0"/>
              <a:t>Top 10 volgens balanstotaal</a:t>
            </a:r>
            <a:endParaRPr lang="nl-BE"/>
          </a:p>
        </p:txBody>
      </p:sp>
      <p:sp>
        <p:nvSpPr>
          <p:cNvPr id="8" name="Footer Placeholder 7"/>
          <p:cNvSpPr>
            <a:spLocks noGrp="1"/>
          </p:cNvSpPr>
          <p:nvPr>
            <p:ph type="ftr" sz="quarter" idx="11"/>
          </p:nvPr>
        </p:nvSpPr>
        <p:spPr/>
        <p:txBody>
          <a:bodyPr/>
          <a:lstStyle/>
          <a:p>
            <a:r>
              <a:rPr lang="nl-BE" smtClean="0"/>
              <a:t>Rapportering over het boekjaar 2017</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9</a:t>
            </a:fld>
            <a:endParaRPr lang="nl-BE" dirty="0"/>
          </a:p>
        </p:txBody>
      </p:sp>
    </p:spTree>
  </p:cSld>
  <p:clrMapOvr>
    <a:masterClrMapping/>
  </p:clrMapOvr>
</p:sld>
</file>

<file path=ppt/theme/theme1.xml><?xml version="1.0" encoding="utf-8"?>
<a:theme xmlns:a="http://schemas.openxmlformats.org/drawingml/2006/main" name="FSMA New">
  <a:themeElements>
    <a:clrScheme name="FSMA">
      <a:dk1>
        <a:srgbClr val="002244"/>
      </a:dk1>
      <a:lt1>
        <a:sysClr val="window" lastClr="FFFFFF"/>
      </a:lt1>
      <a:dk2>
        <a:srgbClr val="002244"/>
      </a:dk2>
      <a:lt2>
        <a:srgbClr val="FFFFFF"/>
      </a:lt2>
      <a:accent1>
        <a:srgbClr val="002244"/>
      </a:accent1>
      <a:accent2>
        <a:srgbClr val="668899"/>
      </a:accent2>
      <a:accent3>
        <a:srgbClr val="BBCC00"/>
      </a:accent3>
      <a:accent4>
        <a:srgbClr val="BBCCCC"/>
      </a:accent4>
      <a:accent5>
        <a:srgbClr val="333333"/>
      </a:accent5>
      <a:accent6>
        <a:srgbClr val="DDDDDD"/>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SMA New" id="{ADC49A3E-4504-45DC-9DE0-F886B1692A38}" vid="{A53F1B4A-5306-414E-B0AA-718F661574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nagement Committee Annex" ma:contentTypeID="0x01010096B10D78A450B444BAE61FDEE383F84800CE153FF536564C7A920E07BEB828019D003BB405212FCE2A4EB6A0C301EAFBAFA8" ma:contentTypeVersion="2" ma:contentTypeDescription="Create a new document." ma:contentTypeScope="" ma:versionID="3efeaa4d43b60cd7e798904f6b446576">
  <xsd:schema xmlns:xsd="http://www.w3.org/2001/XMLSchema" xmlns:xs="http://www.w3.org/2001/XMLSchema" xmlns:p="http://schemas.microsoft.com/office/2006/metadata/properties" xmlns:ns2="3fe2925d-cee0-46ec-84cd-eaec235a72c4" targetNamespace="http://schemas.microsoft.com/office/2006/metadata/properties" ma:root="true" ma:fieldsID="fa6f3c94ee877fe0c663db4499999b9e" ns2:_="">
    <xsd:import namespace="3fe2925d-cee0-46ec-84cd-eaec235a72c4"/>
    <xsd:element name="properties">
      <xsd:complexType>
        <xsd:sequence>
          <xsd:element name="documentManagement">
            <xsd:complexType>
              <xsd:all>
                <xsd:element ref="ns2:FSMADocumentDescription" minOccurs="0"/>
                <xsd:element ref="ns2:RelevantFor" minOccurs="0"/>
                <xsd:element ref="ns2:j57658f9111242c1ab0be9b95dacce65" minOccurs="0"/>
                <xsd:element ref="ns2:o3d75fc94b264abb977af7e04b885cd5" minOccurs="0"/>
                <xsd:element ref="ns2:b252f7a24a5b428398326c6f59ad01f1" minOccurs="0"/>
                <xsd:element ref="ns2:Date1" minOccurs="0"/>
                <xsd:element ref="ns2:ncff1c19e96f4f66a1ef6e7dc3ac23a0" minOccurs="0"/>
                <xsd:element ref="ns2:C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e2925d-cee0-46ec-84cd-eaec235a72c4" elementFormDefault="qualified">
    <xsd:import namespace="http://schemas.microsoft.com/office/2006/documentManagement/types"/>
    <xsd:import namespace="http://schemas.microsoft.com/office/infopath/2007/PartnerControls"/>
    <xsd:element name="FSMADocumentDescription" ma:index="8" nillable="true" ma:displayName="Description" ma:internalName="FSMADocumentDescription">
      <xsd:simpleType>
        <xsd:restriction base="dms:Note"/>
      </xsd:simpleType>
    </xsd:element>
    <xsd:element name="RelevantFor" ma:index="9" nillable="true" ma:displayName="Relevant for" ma:list="{0a624812-e335-496a-9271-8d3713ab3adb}" ma:internalName="RelevantFor" ma:showField="Combined" ma:web="3dd9acbd-e653-4ac1-a936-58e27e4299b0">
      <xsd:simpleType>
        <xsd:restriction base="dms:Unknown"/>
      </xsd:simpleType>
    </xsd:element>
    <xsd:element name="j57658f9111242c1ab0be9b95dacce65" ma:index="10" nillable="true" ma:taxonomy="true" ma:internalName="j57658f9111242c1ab0be9b95dacce65" ma:taxonomyFieldName="FSMAKeywords" ma:displayName="Keywords" ma:default="" ma:fieldId="{357658f9-1112-42c1-ab0b-e9b95dacce65}" ma:taxonomyMulti="true" ma:sspId="733e9705-8999-4689-82cc-e4b589d7ceac" ma:termSetId="0c0cad7d-378f-43ed-928f-3cdc5e0a6410" ma:anchorId="00000000-0000-0000-0000-000000000000" ma:open="false" ma:isKeyword="false">
      <xsd:complexType>
        <xsd:sequence>
          <xsd:element ref="pc:Terms" minOccurs="0" maxOccurs="1"/>
        </xsd:sequence>
      </xsd:complexType>
    </xsd:element>
    <xsd:element name="o3d75fc94b264abb977af7e04b885cd5" ma:index="12" nillable="true" ma:taxonomy="true" ma:internalName="o3d75fc94b264abb977af7e04b885cd5" ma:taxonomyFieldName="FSMADocumentStatus" ma:displayName="Status" ma:default="" ma:fieldId="{83d75fc9-4b26-4abb-977a-f7e04b885cd5}" ma:sspId="733e9705-8999-4689-82cc-e4b589d7ceac" ma:termSetId="f70b2fdd-aab3-4f0c-90d0-dfa46d2b54cf" ma:anchorId="00000000-0000-0000-0000-000000000000" ma:open="false" ma:isKeyword="false">
      <xsd:complexType>
        <xsd:sequence>
          <xsd:element ref="pc:Terms" minOccurs="0" maxOccurs="1"/>
        </xsd:sequence>
      </xsd:complexType>
    </xsd:element>
    <xsd:element name="b252f7a24a5b428398326c6f59ad01f1" ma:index="14" nillable="true" ma:taxonomy="true" ma:internalName="b252f7a24a5b428398326c6f59ad01f1" ma:taxonomyFieldName="FSMALanguage" ma:displayName="Language" ma:default="" ma:fieldId="{b252f7a2-4a5b-4283-9832-6c6f59ad01f1}" ma:taxonomyMulti="true" ma:sspId="733e9705-8999-4689-82cc-e4b589d7ceac" ma:termSetId="aafeecad-3366-4f68-8bb2-095e8beb6c45" ma:anchorId="00000000-0000-0000-0000-000000000000" ma:open="false" ma:isKeyword="false">
      <xsd:complexType>
        <xsd:sequence>
          <xsd:element ref="pc:Terms" minOccurs="0" maxOccurs="1"/>
        </xsd:sequence>
      </xsd:complexType>
    </xsd:element>
    <xsd:element name="Date1" ma:index="16" nillable="true" ma:displayName="Date" ma:format="DateOnly" ma:internalName="Date1">
      <xsd:simpleType>
        <xsd:restriction base="dms:DateTime"/>
      </xsd:simpleType>
    </xsd:element>
    <xsd:element name="ncff1c19e96f4f66a1ef6e7dc3ac23a0" ma:index="17" nillable="true" ma:taxonomy="true" ma:internalName="ncff1c19e96f4f66a1ef6e7dc3ac23a0" ma:taxonomyFieldName="Importance" ma:displayName="Importance" ma:default="" ma:fieldId="{7cff1c19-e96f-4f66-a1ef-6e7dc3ac23a0}" ma:sspId="733e9705-8999-4689-82cc-e4b589d7ceac" ma:termSetId="94677fba-fc98-4aba-92d7-620adf123057" ma:anchorId="00000000-0000-0000-0000-000000000000" ma:open="false" ma:isKeyword="false">
      <xsd:complexType>
        <xsd:sequence>
          <xsd:element ref="pc:Terms" minOccurs="0" maxOccurs="1"/>
        </xsd:sequence>
      </xsd:complexType>
    </xsd:element>
    <xsd:element name="Case" ma:index="19" nillable="true" ma:displayName="Case" ma:format="Hyperlink" ma:internalName="Cas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252f7a24a5b428398326c6f59ad01f1 xmlns="3fe2925d-cee0-46ec-84cd-eaec235a72c4">
      <Terms xmlns="http://schemas.microsoft.com/office/infopath/2007/PartnerControls">
        <TermInfo xmlns="http://schemas.microsoft.com/office/infopath/2007/PartnerControls">
          <TermName xmlns="http://schemas.microsoft.com/office/infopath/2007/PartnerControls">Dutch</TermName>
          <TermId xmlns="http://schemas.microsoft.com/office/infopath/2007/PartnerControls">80025f18-efbd-4050-828c-3eb1f323b17d</TermId>
        </TermInfo>
      </Terms>
    </b252f7a24a5b428398326c6f59ad01f1>
    <RelevantFor xmlns="3fe2925d-cee0-46ec-84cd-eaec235a72c4">16;#K.01. FiMIS|K.01. FiMIS|K.01. FiMIS|fa202d77-4efa-4729-b9b8-9d41417b5f80#61479896-3af1-4007-976a-1c7e74bcc094#bc0b1854-f22d-4d09-aa99-21c875c3bdbf;#17;#Q.01. Sector overview|Q.01. Sector overview|Q.01. Sector overview|fa202d77-4efa-4729-b9b8-9d41417b5f80#5a57aa7a-75ee-4abd-a806-a2e0ebbfd8fc#95dbd006-e78a-4490-b074-56888d825586</RelevantFor>
    <Date1 xmlns="3fe2925d-cee0-46ec-84cd-eaec235a72c4">2018-09-10T22:00:00+00:00</Date1>
    <FSMADocumentDescription xmlns="3fe2925d-cee0-46ec-84cd-eaec235a72c4">Sectoroverzicht 2017 -  powerpoint presentatie voor website</FSMADocumentDescription>
    <ncff1c19e96f4f66a1ef6e7dc3ac23a0 xmlns="3fe2925d-cee0-46ec-84cd-eaec235a72c4">
      <Terms xmlns="http://schemas.microsoft.com/office/infopath/2007/PartnerControls"/>
    </ncff1c19e96f4f66a1ef6e7dc3ac23a0>
    <j57658f9111242c1ab0be9b95dacce65 xmlns="3fe2925d-cee0-46ec-84cd-eaec235a72c4">
      <Terms xmlns="http://schemas.microsoft.com/office/infopath/2007/PartnerControls"/>
    </j57658f9111242c1ab0be9b95dacce65>
    <Case xmlns="3fe2925d-cee0-46ec-84cd-eaec235a72c4">
      <Url>https://edossier2.fsmanet.be/sites/administration/_layouts/15/eDossier.Core/CaseRedirect.aspx?Id=ea8768fb-7b66-4c6c-bc75-c6c27fe7f92f</Url>
      <Description>STATS-2018-005624</Description>
    </Case>
    <o3d75fc94b264abb977af7e04b885cd5 xmlns="3fe2925d-cee0-46ec-84cd-eaec235a72c4">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7d7850c6-150d-4cd3-9e58-5c4a2226475a</TermId>
        </TermInfo>
      </Terms>
    </o3d75fc94b264abb977af7e04b885cd5>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84F135-836A-4764-A8CF-1BBCF4FBD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e2925d-cee0-46ec-84cd-eaec235a72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590FB8-315B-4807-B78E-66E7C0694CF8}">
  <ds:schemaRefs>
    <ds:schemaRef ds:uri="http://schemas.microsoft.com/office/infopath/2007/PartnerControls"/>
    <ds:schemaRef ds:uri="http://www.w3.org/XML/1998/namespace"/>
    <ds:schemaRef ds:uri="http://schemas.microsoft.com/office/2006/documentManagement/types"/>
    <ds:schemaRef ds:uri="http://purl.org/dc/dcmitype/"/>
    <ds:schemaRef ds:uri="http://purl.org/dc/terms/"/>
    <ds:schemaRef ds:uri="http://purl.org/dc/elements/1.1/"/>
    <ds:schemaRef ds:uri="http://schemas.microsoft.com/office/2006/metadata/properties"/>
    <ds:schemaRef ds:uri="3fe2925d-cee0-46ec-84cd-eaec235a72c4"/>
    <ds:schemaRef ds:uri="http://schemas.openxmlformats.org/package/2006/metadata/core-properties"/>
  </ds:schemaRefs>
</ds:datastoreItem>
</file>

<file path=customXml/itemProps3.xml><?xml version="1.0" encoding="utf-8"?>
<ds:datastoreItem xmlns:ds="http://schemas.openxmlformats.org/officeDocument/2006/customXml" ds:itemID="{F25DFA1B-75EF-4254-AE6B-EDE1872114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FSMA New</Template>
  <TotalTime>11210</TotalTime>
  <Words>2415</Words>
  <Application>Microsoft Office PowerPoint</Application>
  <PresentationFormat>On-screen Show (4:3)</PresentationFormat>
  <Paragraphs>929</Paragraphs>
  <Slides>45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Wingdings</vt:lpstr>
      <vt:lpstr>FSMA New</vt:lpstr>
      <vt:lpstr>PowerPoint Presentation</vt:lpstr>
      <vt:lpstr>De sector van de Instellingen voor Bedrijfspensioenvoorziening - Boekjaar 2017 </vt:lpstr>
      <vt:lpstr>Executive summary</vt:lpstr>
      <vt:lpstr>Executive summary</vt:lpstr>
      <vt:lpstr>De sector van de Instellingen voor Bedrijfspensioenvoorziening - Boekjaar 2017 </vt:lpstr>
      <vt:lpstr>Sector</vt:lpstr>
      <vt:lpstr>Sector - balanstotaal</vt:lpstr>
      <vt:lpstr>Sector - balanstotaal</vt:lpstr>
      <vt:lpstr>Top 10 volgens balanstotaal</vt:lpstr>
      <vt:lpstr>Top 50 volgens balanstotaal</vt:lpstr>
      <vt:lpstr>Sector - deelnemers</vt:lpstr>
      <vt:lpstr>Sector - deelnemers</vt:lpstr>
      <vt:lpstr>Sector - deelnemers</vt:lpstr>
      <vt:lpstr>Sector - deelnemers</vt:lpstr>
      <vt:lpstr>Sector – type van de toezegging</vt:lpstr>
      <vt:lpstr>Sector</vt:lpstr>
      <vt:lpstr>Sector</vt:lpstr>
      <vt:lpstr>Sector</vt:lpstr>
      <vt:lpstr>Sector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Sector</vt:lpstr>
      <vt:lpstr>Peer groups in functie van het type van de pensioentoezegging</vt:lpstr>
      <vt:lpstr>Peer groups in functie van het type van de pensioentoezegging</vt:lpstr>
      <vt:lpstr>Peer groups in functie van het type van de pensioentoezegging</vt:lpstr>
      <vt:lpstr>Peer groups in functie van het type van de pensioentoezegging</vt:lpstr>
      <vt:lpstr>Peer groups in functie van het type van de pensioentoezegging</vt:lpstr>
      <vt:lpstr>Sector</vt:lpstr>
      <vt:lpstr>Peer groups in functie van grensoverschrijdende activiteit </vt:lpstr>
      <vt:lpstr>Peer groups in functie van grensoverschrijdende activiteit </vt:lpstr>
      <vt:lpstr>Peer groups in functie van grensoverschrijdende activiteit </vt:lpstr>
      <vt:lpstr>Peer groups in functie van grensoverschrijdende activiteit</vt:lpstr>
      <vt:lpstr>Peer groups in functie van grensoverschrijdende activiteit</vt:lpstr>
      <vt:lpstr>Samenvattende tabel IBP's</vt:lpstr>
      <vt:lpstr>IBP's tov groepsverzekeringen, bedrijfsleiderverzekeringen en derde pijler *</vt:lpstr>
      <vt:lpstr>Lexicon</vt:lpstr>
    </vt:vector>
  </TitlesOfParts>
  <Company>FSMA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Sectoroverzicht IBP's 2017 voor website</dc:title>
  <dc:creator>Vandendriessche Diederik</dc:creator>
  <cp:lastModifiedBy>Vandendriessche, Diederik</cp:lastModifiedBy>
  <cp:revision>720</cp:revision>
  <cp:lastPrinted>2017-10-04T14:02:31Z</cp:lastPrinted>
  <dcterms:created xsi:type="dcterms:W3CDTF">2011-10-05T15:12:53Z</dcterms:created>
  <dcterms:modified xsi:type="dcterms:W3CDTF">2018-09-12T15:48:17Z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1002478248</vt:i4>
  </property>
  <property fmtid="{D5CDD505-2E9C-101B-9397-08002B2CF9AE}" pid="3" name="_NewReviewCycle">
    <vt:lpwstr/>
  </property>
  <property fmtid="{D5CDD505-2E9C-101B-9397-08002B2CF9AE}" pid="4" name="_EmailSubject">
    <vt:lpwstr>Sectoroverzicht en statistieken</vt:lpwstr>
  </property>
  <property fmtid="{D5CDD505-2E9C-101B-9397-08002B2CF9AE}" pid="5" name="_AuthorEmailDisplayName">
    <vt:lpwstr>Vandendriessche, Diederik</vt:lpwstr>
  </property>
  <property fmtid="{D5CDD505-2E9C-101B-9397-08002B2CF9AE}" pid="6" name="_PreviousAdHocReviewCycleID">
    <vt:i4>195868594</vt:i4>
  </property>
  <property fmtid="{D5CDD505-2E9C-101B-9397-08002B2CF9AE}" pid="7" name="FSMALanguage">
    <vt:lpwstr>2;#Dutch|80025f18-efbd-4050-828c-3eb1f323b17d</vt:lpwstr>
  </property>
  <property fmtid="{D5CDD505-2E9C-101B-9397-08002B2CF9AE}" pid="8" name="ContentTypeId">
    <vt:lpwstr>0x01010096B10D78A450B444BAE61FDEE383F84800CE153FF536564C7A920E07BEB828019D003BB405212FCE2A4EB6A0C301EAFBAFA8</vt:lpwstr>
  </property>
  <property fmtid="{D5CDD505-2E9C-101B-9397-08002B2CF9AE}" pid="9" name="FSMAKeywords">
    <vt:lpwstr/>
  </property>
  <property fmtid="{D5CDD505-2E9C-101B-9397-08002B2CF9AE}" pid="10" name="Dossier">
    <vt:lpwstr/>
  </property>
  <property fmtid="{D5CDD505-2E9C-101B-9397-08002B2CF9AE}" pid="11" name="TaxCatchAll">
    <vt:lpwstr>2;#Dutch|80025f18-efbd-4050-828c-3eb1f323b17d;#1;#Final|7d7850c6-150d-4cd3-9e58-5c4a2226475a</vt:lpwstr>
  </property>
  <property fmtid="{D5CDD505-2E9C-101B-9397-08002B2CF9AE}" pid="12" name="DossierFr">
    <vt:lpwstr/>
  </property>
  <property fmtid="{D5CDD505-2E9C-101B-9397-08002B2CF9AE}" pid="13" name="DossierOfficialNameFr">
    <vt:lpwstr/>
  </property>
  <property fmtid="{D5CDD505-2E9C-101B-9397-08002B2CF9AE}" pid="14" name="DossierOfficialName">
    <vt:lpwstr/>
  </property>
  <property fmtid="{D5CDD505-2E9C-101B-9397-08002B2CF9AE}" pid="15" name="DossierOfficialNameNl">
    <vt:lpwstr/>
  </property>
  <property fmtid="{D5CDD505-2E9C-101B-9397-08002B2CF9AE}" pid="16" name="DossierNl">
    <vt:lpwstr/>
  </property>
  <property fmtid="{D5CDD505-2E9C-101B-9397-08002B2CF9AE}" pid="17" name="FSMADocumentStatus">
    <vt:lpwstr>1;#Final|7d7850c6-150d-4cd3-9e58-5c4a2226475a</vt:lpwstr>
  </property>
  <property fmtid="{D5CDD505-2E9C-101B-9397-08002B2CF9AE}" pid="18" name="Importance">
    <vt:lpwstr/>
  </property>
  <property fmtid="{D5CDD505-2E9C-101B-9397-08002B2CF9AE}" pid="19" name="_docset_NoMedatataSyncRequired">
    <vt:lpwstr>False</vt:lpwstr>
  </property>
  <property fmtid="{D5CDD505-2E9C-101B-9397-08002B2CF9AE}" pid="20" name="_AuthorEmail">
    <vt:lpwstr>Diederik.Vandendriessche@fsma.be</vt:lpwstr>
  </property>
</Properties>
</file>